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D1E32-A377-4328-A7F3-48199D7AA39E}" v="13" dt="2022-01-13T12:29:53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8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7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2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2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2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6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8.xml"/><Relationship Id="rId5" Type="http://schemas.openxmlformats.org/officeDocument/2006/relationships/image" Target="../media/image10.sv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BB678-CFC8-479C-8AE7-CE685B108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7966" y="1135530"/>
            <a:ext cx="4016188" cy="2892612"/>
          </a:xfrm>
        </p:spPr>
        <p:txBody>
          <a:bodyPr>
            <a:normAutofit/>
          </a:bodyPr>
          <a:lstStyle/>
          <a:p>
            <a:r>
              <a:rPr lang="de-DE" sz="4000" dirty="0"/>
              <a:t>Was bedeutet Online- Marketing?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076D68-53A8-4844-9A78-41D91C0CA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707" y="4793129"/>
            <a:ext cx="2868706" cy="1563219"/>
          </a:xfrm>
        </p:spPr>
        <p:txBody>
          <a:bodyPr>
            <a:normAutofit/>
          </a:bodyPr>
          <a:lstStyle/>
          <a:p>
            <a:endParaRPr lang="de-DE" sz="1200" dirty="0"/>
          </a:p>
        </p:txBody>
      </p:sp>
      <p:pic>
        <p:nvPicPr>
          <p:cNvPr id="4" name="Picture 3" descr="Leere Sprechblasen">
            <a:extLst>
              <a:ext uri="{FF2B5EF4-FFF2-40B4-BE49-F238E27FC236}">
                <a16:creationId xmlns:a16="http://schemas.microsoft.com/office/drawing/2014/main" id="{15F3C9A0-8C47-4013-866E-D67C8746C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28" r="12065" b="-2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AC05E8E-0E20-4616-8E28-4D2A16D0D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6"/>
    </mc:Choice>
    <mc:Fallback xmlns="">
      <p:transition spd="slow" advTm="6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67"/>
            <a:ext cx="6789873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7085BE-029A-4B26-9317-C286A5A9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790903"/>
            <a:ext cx="4609291" cy="13683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Engagement </a:t>
            </a:r>
          </a:p>
        </p:txBody>
      </p:sp>
      <p:sp>
        <p:nvSpPr>
          <p:cNvPr id="161" name="Content Placeholder 160">
            <a:extLst>
              <a:ext uri="{FF2B5EF4-FFF2-40B4-BE49-F238E27FC236}">
                <a16:creationId xmlns:a16="http://schemas.microsoft.com/office/drawing/2014/main" id="{949B6241-005F-4A81-B9E9-1F9B7EA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2159295"/>
            <a:ext cx="4205253" cy="3907801"/>
          </a:xfrm>
        </p:spPr>
        <p:txBody>
          <a:bodyPr>
            <a:noAutofit/>
          </a:bodyPr>
          <a:lstStyle/>
          <a:p>
            <a:r>
              <a:rPr lang="en-US" sz="2600" dirty="0" err="1"/>
              <a:t>Interaktion</a:t>
            </a:r>
            <a:r>
              <a:rPr lang="en-US" sz="2600" dirty="0"/>
              <a:t> von </a:t>
            </a:r>
            <a:r>
              <a:rPr lang="en-US" sz="2600" dirty="0" err="1"/>
              <a:t>Konsumenten</a:t>
            </a:r>
            <a:r>
              <a:rPr lang="en-US" sz="2600" dirty="0"/>
              <a:t> </a:t>
            </a:r>
            <a:r>
              <a:rPr lang="en-US" sz="2600" dirty="0" err="1"/>
              <a:t>mit</a:t>
            </a:r>
            <a:r>
              <a:rPr lang="en-US" sz="2600" dirty="0"/>
              <a:t> </a:t>
            </a:r>
            <a:r>
              <a:rPr lang="en-US" sz="2600" dirty="0" err="1"/>
              <a:t>einem</a:t>
            </a:r>
            <a:r>
              <a:rPr lang="en-US" sz="2600" dirty="0"/>
              <a:t> </a:t>
            </a:r>
            <a:r>
              <a:rPr lang="en-US" sz="2600" dirty="0" err="1"/>
              <a:t>Unternehmen</a:t>
            </a:r>
            <a:r>
              <a:rPr lang="en-US" sz="2600" dirty="0"/>
              <a:t>.  </a:t>
            </a:r>
          </a:p>
          <a:p>
            <a:r>
              <a:rPr lang="en-US" sz="2600" dirty="0" err="1"/>
              <a:t>Erkennbar</a:t>
            </a:r>
            <a:r>
              <a:rPr lang="en-US" sz="2600" dirty="0"/>
              <a:t> </a:t>
            </a:r>
            <a:r>
              <a:rPr lang="en-US" sz="2600" dirty="0" err="1"/>
              <a:t>durch</a:t>
            </a:r>
            <a:r>
              <a:rPr lang="en-US" sz="2600" dirty="0"/>
              <a:t> Klicks, Likes, Shares </a:t>
            </a:r>
            <a:r>
              <a:rPr lang="en-US" sz="2600" dirty="0" err="1"/>
              <a:t>oder</a:t>
            </a:r>
            <a:r>
              <a:rPr lang="en-US" sz="2600" dirty="0"/>
              <a:t> </a:t>
            </a:r>
            <a:r>
              <a:rPr lang="en-US" sz="2600" dirty="0" err="1"/>
              <a:t>Kommentaren</a:t>
            </a:r>
            <a:r>
              <a:rPr lang="en-US" sz="2600" dirty="0"/>
              <a:t>. </a:t>
            </a:r>
            <a:r>
              <a:rPr lang="en-US" sz="2600" baseline="30000" dirty="0"/>
              <a:t>[7]</a:t>
            </a:r>
            <a:endParaRPr lang="en-US" sz="2600" dirty="0"/>
          </a:p>
        </p:txBody>
      </p:sp>
      <p:pic>
        <p:nvPicPr>
          <p:cNvPr id="5" name="Inhaltsplatzhalter 4" descr="Daumen hoch-Zeichen Silhouette">
            <a:extLst>
              <a:ext uri="{FF2B5EF4-FFF2-40B4-BE49-F238E27FC236}">
                <a16:creationId xmlns:a16="http://schemas.microsoft.com/office/drawing/2014/main" id="{F8CCCE50-B296-4C3E-B5B9-6B554F2C74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6949" y="1866204"/>
            <a:ext cx="3125594" cy="3125594"/>
          </a:xfrm>
          <a:prstGeom prst="rect">
            <a:avLst/>
          </a:prstGeom>
        </p:spPr>
      </p:pic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B873598-A5D6-4515-841C-9AB01080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6114" y="50902"/>
            <a:ext cx="561595" cy="6748949"/>
            <a:chOff x="10983959" y="11892"/>
            <a:chExt cx="561595" cy="6748949"/>
          </a:xfrm>
        </p:grpSpPr>
        <p:sp>
          <p:nvSpPr>
            <p:cNvPr id="171" name="Freeform 78">
              <a:extLst>
                <a:ext uri="{FF2B5EF4-FFF2-40B4-BE49-F238E27FC236}">
                  <a16:creationId xmlns:a16="http://schemas.microsoft.com/office/drawing/2014/main" id="{418AB34E-9EF6-48BC-AF7F-47FE6E60E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694" y="6573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9">
              <a:extLst>
                <a:ext uri="{FF2B5EF4-FFF2-40B4-BE49-F238E27FC236}">
                  <a16:creationId xmlns:a16="http://schemas.microsoft.com/office/drawing/2014/main" id="{14B51991-F7B9-4523-991E-4B220B358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2066" y="88838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0">
              <a:extLst>
                <a:ext uri="{FF2B5EF4-FFF2-40B4-BE49-F238E27FC236}">
                  <a16:creationId xmlns:a16="http://schemas.microsoft.com/office/drawing/2014/main" id="{6537FAB0-3322-42E0-9F8C-EDF4A72B6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725" y="11261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1">
              <a:extLst>
                <a:ext uri="{FF2B5EF4-FFF2-40B4-BE49-F238E27FC236}">
                  <a16:creationId xmlns:a16="http://schemas.microsoft.com/office/drawing/2014/main" id="{5FC1CEA0-9EDA-48BA-91A4-0D7521AC9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775" y="2139232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2">
              <a:extLst>
                <a:ext uri="{FF2B5EF4-FFF2-40B4-BE49-F238E27FC236}">
                  <a16:creationId xmlns:a16="http://schemas.microsoft.com/office/drawing/2014/main" id="{8813D611-8A26-4F07-AC16-3565DAF01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611" y="191677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83">
              <a:extLst>
                <a:ext uri="{FF2B5EF4-FFF2-40B4-BE49-F238E27FC236}">
                  <a16:creationId xmlns:a16="http://schemas.microsoft.com/office/drawing/2014/main" id="{F15EA476-CE5C-4FE1-A880-70AF8FF69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0168" y="160199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4">
              <a:extLst>
                <a:ext uri="{FF2B5EF4-FFF2-40B4-BE49-F238E27FC236}">
                  <a16:creationId xmlns:a16="http://schemas.microsoft.com/office/drawing/2014/main" id="{4C10B0E4-BA72-48DB-AB88-D89C5D5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184" y="45275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6">
              <a:extLst>
                <a:ext uri="{FF2B5EF4-FFF2-40B4-BE49-F238E27FC236}">
                  <a16:creationId xmlns:a16="http://schemas.microsoft.com/office/drawing/2014/main" id="{413EC776-1CD7-4C73-88A3-532D29401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153" y="1067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9">
              <a:extLst>
                <a:ext uri="{FF2B5EF4-FFF2-40B4-BE49-F238E27FC236}">
                  <a16:creationId xmlns:a16="http://schemas.microsoft.com/office/drawing/2014/main" id="{32D7ECB3-0A6F-467F-98EC-29C405191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1692" y="1391412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90">
              <a:extLst>
                <a:ext uri="{FF2B5EF4-FFF2-40B4-BE49-F238E27FC236}">
                  <a16:creationId xmlns:a16="http://schemas.microsoft.com/office/drawing/2014/main" id="{F914534C-0AEA-45BD-B45C-40052B470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808" y="2012549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5">
              <a:extLst>
                <a:ext uri="{FF2B5EF4-FFF2-40B4-BE49-F238E27FC236}">
                  <a16:creationId xmlns:a16="http://schemas.microsoft.com/office/drawing/2014/main" id="{E54F067C-DE8C-43CA-80E6-C2945F9B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7215" y="191824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CE56D71F-5959-4E1D-A5DF-71B041CED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852" y="52536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07">
              <a:extLst>
                <a:ext uri="{FF2B5EF4-FFF2-40B4-BE49-F238E27FC236}">
                  <a16:creationId xmlns:a16="http://schemas.microsoft.com/office/drawing/2014/main" id="{CE269F01-CB1B-441F-8C30-D7D073ABA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617" y="2205310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08">
              <a:extLst>
                <a:ext uri="{FF2B5EF4-FFF2-40B4-BE49-F238E27FC236}">
                  <a16:creationId xmlns:a16="http://schemas.microsoft.com/office/drawing/2014/main" id="{DFB71656-550E-461A-8361-2FAC7EC46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523" y="11352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09">
              <a:extLst>
                <a:ext uri="{FF2B5EF4-FFF2-40B4-BE49-F238E27FC236}">
                  <a16:creationId xmlns:a16="http://schemas.microsoft.com/office/drawing/2014/main" id="{3BBDD330-A57B-407A-89C0-82297E06C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7720" y="163653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0">
              <a:extLst>
                <a:ext uri="{FF2B5EF4-FFF2-40B4-BE49-F238E27FC236}">
                  <a16:creationId xmlns:a16="http://schemas.microsoft.com/office/drawing/2014/main" id="{E9F987D6-50E9-4E64-A125-1646F81B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576" y="2775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B4A1323B-C166-4B69-9CC6-A0B0C5CBF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775" y="13650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1B6C585F-7E6C-47A3-89B5-56CE03868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278" y="84637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62">
              <a:extLst>
                <a:ext uri="{FF2B5EF4-FFF2-40B4-BE49-F238E27FC236}">
                  <a16:creationId xmlns:a16="http://schemas.microsoft.com/office/drawing/2014/main" id="{573F869E-B622-4D92-B5E5-8142F9FF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833" y="2886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63">
              <a:extLst>
                <a:ext uri="{FF2B5EF4-FFF2-40B4-BE49-F238E27FC236}">
                  <a16:creationId xmlns:a16="http://schemas.microsoft.com/office/drawing/2014/main" id="{98C76635-BF2D-48A6-B34D-83DFBF0B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191" y="4025480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64">
              <a:extLst>
                <a:ext uri="{FF2B5EF4-FFF2-40B4-BE49-F238E27FC236}">
                  <a16:creationId xmlns:a16="http://schemas.microsoft.com/office/drawing/2014/main" id="{74893116-EFB3-4389-B085-6452DFCB7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142" y="261855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5">
              <a:extLst>
                <a:ext uri="{FF2B5EF4-FFF2-40B4-BE49-F238E27FC236}">
                  <a16:creationId xmlns:a16="http://schemas.microsoft.com/office/drawing/2014/main" id="{F8455658-81AB-4823-B233-545F58B8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773" y="3762574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66">
              <a:extLst>
                <a:ext uri="{FF2B5EF4-FFF2-40B4-BE49-F238E27FC236}">
                  <a16:creationId xmlns:a16="http://schemas.microsoft.com/office/drawing/2014/main" id="{D2E2EE99-3B71-4E59-9A75-77D417FE3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55" y="530901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67">
              <a:extLst>
                <a:ext uri="{FF2B5EF4-FFF2-40B4-BE49-F238E27FC236}">
                  <a16:creationId xmlns:a16="http://schemas.microsoft.com/office/drawing/2014/main" id="{070BEDE0-38F8-449B-9D44-3A6587E5D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735" y="4525032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68">
              <a:extLst>
                <a:ext uri="{FF2B5EF4-FFF2-40B4-BE49-F238E27FC236}">
                  <a16:creationId xmlns:a16="http://schemas.microsoft.com/office/drawing/2014/main" id="{CFF8F15D-92AD-4157-B59B-F41110D32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123" y="3182292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69">
              <a:extLst>
                <a:ext uri="{FF2B5EF4-FFF2-40B4-BE49-F238E27FC236}">
                  <a16:creationId xmlns:a16="http://schemas.microsoft.com/office/drawing/2014/main" id="{DE765BA3-ADB3-49B3-AF99-25527B28F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1380" y="559125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70">
              <a:extLst>
                <a:ext uri="{FF2B5EF4-FFF2-40B4-BE49-F238E27FC236}">
                  <a16:creationId xmlns:a16="http://schemas.microsoft.com/office/drawing/2014/main" id="{9CB04B54-7CCC-45D3-893B-1A9F69EF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5593" y="6182999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71">
              <a:extLst>
                <a:ext uri="{FF2B5EF4-FFF2-40B4-BE49-F238E27FC236}">
                  <a16:creationId xmlns:a16="http://schemas.microsoft.com/office/drawing/2014/main" id="{E03C63CC-F114-4071-AE6C-F0630EE06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2923" y="507060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2">
              <a:extLst>
                <a:ext uri="{FF2B5EF4-FFF2-40B4-BE49-F238E27FC236}">
                  <a16:creationId xmlns:a16="http://schemas.microsoft.com/office/drawing/2014/main" id="{05B0A7A4-1356-4ED0-B70C-D2370EC85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9660" y="4843746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73">
              <a:extLst>
                <a:ext uri="{FF2B5EF4-FFF2-40B4-BE49-F238E27FC236}">
                  <a16:creationId xmlns:a16="http://schemas.microsoft.com/office/drawing/2014/main" id="{15264C12-89C5-48F8-B21A-77199AEB9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33" y="4344111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74">
              <a:extLst>
                <a:ext uri="{FF2B5EF4-FFF2-40B4-BE49-F238E27FC236}">
                  <a16:creationId xmlns:a16="http://schemas.microsoft.com/office/drawing/2014/main" id="{E5F74988-4414-406E-8835-E19AE56D9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0126" y="596111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75">
              <a:extLst>
                <a:ext uri="{FF2B5EF4-FFF2-40B4-BE49-F238E27FC236}">
                  <a16:creationId xmlns:a16="http://schemas.microsoft.com/office/drawing/2014/main" id="{6F26C0F7-37F7-4F16-8694-83CD2FFCF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494" y="2378791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77">
              <a:extLst>
                <a:ext uri="{FF2B5EF4-FFF2-40B4-BE49-F238E27FC236}">
                  <a16:creationId xmlns:a16="http://schemas.microsoft.com/office/drawing/2014/main" id="{591FD356-51E8-4696-953A-1251B49D0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2740" y="3543074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85">
              <a:extLst>
                <a:ext uri="{FF2B5EF4-FFF2-40B4-BE49-F238E27FC236}">
                  <a16:creationId xmlns:a16="http://schemas.microsoft.com/office/drawing/2014/main" id="{288B4B31-E64F-40BD-8E14-B6329F58C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999" y="6370893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7">
              <a:extLst>
                <a:ext uri="{FF2B5EF4-FFF2-40B4-BE49-F238E27FC236}">
                  <a16:creationId xmlns:a16="http://schemas.microsoft.com/office/drawing/2014/main" id="{7A983C72-4E5D-4E86-97C9-124A66914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934" y="66482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8">
              <a:extLst>
                <a:ext uri="{FF2B5EF4-FFF2-40B4-BE49-F238E27FC236}">
                  <a16:creationId xmlns:a16="http://schemas.microsoft.com/office/drawing/2014/main" id="{0DA42CFB-C72B-466C-A5A1-3A7FE3FAA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7039" y="5640343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91">
              <a:extLst>
                <a:ext uri="{FF2B5EF4-FFF2-40B4-BE49-F238E27FC236}">
                  <a16:creationId xmlns:a16="http://schemas.microsoft.com/office/drawing/2014/main" id="{6E598EB0-3067-4AFE-B583-B4EA34AC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9081" y="26168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92">
              <a:extLst>
                <a:ext uri="{FF2B5EF4-FFF2-40B4-BE49-F238E27FC236}">
                  <a16:creationId xmlns:a16="http://schemas.microsoft.com/office/drawing/2014/main" id="{1A48EF51-845C-4F85-8B2F-2FA315FEE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075" y="235680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93">
              <a:extLst>
                <a:ext uri="{FF2B5EF4-FFF2-40B4-BE49-F238E27FC236}">
                  <a16:creationId xmlns:a16="http://schemas.microsoft.com/office/drawing/2014/main" id="{722AF17F-6410-41DD-8341-074314D94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1435" y="326874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94">
              <a:extLst>
                <a:ext uri="{FF2B5EF4-FFF2-40B4-BE49-F238E27FC236}">
                  <a16:creationId xmlns:a16="http://schemas.microsoft.com/office/drawing/2014/main" id="{6E53328C-80DA-41D5-8887-8EFD0C0D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9683" y="5303749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95">
              <a:extLst>
                <a:ext uri="{FF2B5EF4-FFF2-40B4-BE49-F238E27FC236}">
                  <a16:creationId xmlns:a16="http://schemas.microsoft.com/office/drawing/2014/main" id="{E534126B-9961-4FF4-961E-C69B7B341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642" y="30648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96">
              <a:extLst>
                <a:ext uri="{FF2B5EF4-FFF2-40B4-BE49-F238E27FC236}">
                  <a16:creationId xmlns:a16="http://schemas.microsoft.com/office/drawing/2014/main" id="{24BCF92F-4E0D-4156-B559-71247550D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20" y="35117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97">
              <a:extLst>
                <a:ext uri="{FF2B5EF4-FFF2-40B4-BE49-F238E27FC236}">
                  <a16:creationId xmlns:a16="http://schemas.microsoft.com/office/drawing/2014/main" id="{39FC2855-1DF9-4487-80F3-06FB3A01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2732" y="472057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98">
              <a:extLst>
                <a:ext uri="{FF2B5EF4-FFF2-40B4-BE49-F238E27FC236}">
                  <a16:creationId xmlns:a16="http://schemas.microsoft.com/office/drawing/2014/main" id="{7C993F26-0862-4C03-91DC-3F04D2B5C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5217" y="4202114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99">
              <a:extLst>
                <a:ext uri="{FF2B5EF4-FFF2-40B4-BE49-F238E27FC236}">
                  <a16:creationId xmlns:a16="http://schemas.microsoft.com/office/drawing/2014/main" id="{C6C56E7B-126A-4C3F-A469-3608EA6A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9335" y="450567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0">
              <a:extLst>
                <a:ext uri="{FF2B5EF4-FFF2-40B4-BE49-F238E27FC236}">
                  <a16:creationId xmlns:a16="http://schemas.microsoft.com/office/drawing/2014/main" id="{D2D4871B-5758-4F5B-8895-606EEEA5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7621" y="383055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1">
              <a:extLst>
                <a:ext uri="{FF2B5EF4-FFF2-40B4-BE49-F238E27FC236}">
                  <a16:creationId xmlns:a16="http://schemas.microsoft.com/office/drawing/2014/main" id="{E2D1161B-F9E6-4449-BD23-D3A99A06D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2338" y="5038761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2">
              <a:extLst>
                <a:ext uri="{FF2B5EF4-FFF2-40B4-BE49-F238E27FC236}">
                  <a16:creationId xmlns:a16="http://schemas.microsoft.com/office/drawing/2014/main" id="{7B5343F0-33B4-42B8-B1D3-4E14E8D3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8517" y="559914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3">
              <a:extLst>
                <a:ext uri="{FF2B5EF4-FFF2-40B4-BE49-F238E27FC236}">
                  <a16:creationId xmlns:a16="http://schemas.microsoft.com/office/drawing/2014/main" id="{43138B67-6453-461D-B459-F45C9525C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1425" y="586956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04">
              <a:extLst>
                <a:ext uri="{FF2B5EF4-FFF2-40B4-BE49-F238E27FC236}">
                  <a16:creationId xmlns:a16="http://schemas.microsoft.com/office/drawing/2014/main" id="{F4321640-2DAB-4728-8F77-AA902958B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6885" y="240048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13">
              <a:extLst>
                <a:ext uri="{FF2B5EF4-FFF2-40B4-BE49-F238E27FC236}">
                  <a16:creationId xmlns:a16="http://schemas.microsoft.com/office/drawing/2014/main" id="{F60AAD38-3AB0-4908-9DD5-98A1EDE12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226" y="4788399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14">
              <a:extLst>
                <a:ext uri="{FF2B5EF4-FFF2-40B4-BE49-F238E27FC236}">
                  <a16:creationId xmlns:a16="http://schemas.microsoft.com/office/drawing/2014/main" id="{B51D7B30-65DF-4099-84FC-14FFA50F6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630" y="355471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15">
              <a:extLst>
                <a:ext uri="{FF2B5EF4-FFF2-40B4-BE49-F238E27FC236}">
                  <a16:creationId xmlns:a16="http://schemas.microsoft.com/office/drawing/2014/main" id="{5F90E43F-FC6E-40ED-95AE-DFECA6878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7" y="421756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17">
              <a:extLst>
                <a:ext uri="{FF2B5EF4-FFF2-40B4-BE49-F238E27FC236}">
                  <a16:creationId xmlns:a16="http://schemas.microsoft.com/office/drawing/2014/main" id="{9B0C5E0D-DE21-43BD-8E97-8E685A6F6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3234" y="591324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18">
              <a:extLst>
                <a:ext uri="{FF2B5EF4-FFF2-40B4-BE49-F238E27FC236}">
                  <a16:creationId xmlns:a16="http://schemas.microsoft.com/office/drawing/2014/main" id="{ACF643EB-0A53-42EC-B54E-0EAAEE3EE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9972" y="6421642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19">
              <a:extLst>
                <a:ext uri="{FF2B5EF4-FFF2-40B4-BE49-F238E27FC236}">
                  <a16:creationId xmlns:a16="http://schemas.microsoft.com/office/drawing/2014/main" id="{98B63847-D228-46DB-BAF6-02DF7DCC4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5638" y="619903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">
              <a:extLst>
                <a:ext uri="{FF2B5EF4-FFF2-40B4-BE49-F238E27FC236}">
                  <a16:creationId xmlns:a16="http://schemas.microsoft.com/office/drawing/2014/main" id="{E6E6F09A-FC48-4C92-ADC2-E75C7E9F3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333" y="3340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44">
              <a:extLst>
                <a:ext uri="{FF2B5EF4-FFF2-40B4-BE49-F238E27FC236}">
                  <a16:creationId xmlns:a16="http://schemas.microsoft.com/office/drawing/2014/main" id="{C0B5223F-DD61-45F8-A4F2-838669FB0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678" y="285597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5">
              <a:extLst>
                <a:ext uri="{FF2B5EF4-FFF2-40B4-BE49-F238E27FC236}">
                  <a16:creationId xmlns:a16="http://schemas.microsoft.com/office/drawing/2014/main" id="{6098DC6D-978A-4319-A792-2629B96DF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1382" y="660797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Pfeil: nach links gekrümmt 67">
            <a:hlinkClick r:id="rId6" action="ppaction://hlinksldjump"/>
            <a:extLst>
              <a:ext uri="{FF2B5EF4-FFF2-40B4-BE49-F238E27FC236}">
                <a16:creationId xmlns:a16="http://schemas.microsoft.com/office/drawing/2014/main" id="{0B9BA9FF-F7B9-45EB-A5B7-5AEDB936A850}"/>
              </a:ext>
            </a:extLst>
          </p:cNvPr>
          <p:cNvSpPr/>
          <p:nvPr/>
        </p:nvSpPr>
        <p:spPr>
          <a:xfrm>
            <a:off x="5683102" y="5550646"/>
            <a:ext cx="568202" cy="8044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474CA29-43E6-4C66-BDF7-F2EF7E974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2"/>
    </mc:Choice>
    <mc:Fallback xmlns="">
      <p:transition spd="slow" advTm="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67"/>
            <a:ext cx="6789873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3314D-A175-4084-BCD1-89119487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790903"/>
            <a:ext cx="4609291" cy="1368393"/>
          </a:xfrm>
        </p:spPr>
        <p:txBody>
          <a:bodyPr>
            <a:normAutofit/>
          </a:bodyPr>
          <a:lstStyle/>
          <a:p>
            <a:r>
              <a:rPr lang="de-DE" dirty="0"/>
              <a:t>Branding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CE99DA-9269-4EB0-BAF1-D07EC6B0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2159295"/>
            <a:ext cx="4426459" cy="4362966"/>
          </a:xfrm>
        </p:spPr>
        <p:txBody>
          <a:bodyPr>
            <a:noAutofit/>
          </a:bodyPr>
          <a:lstStyle/>
          <a:p>
            <a:r>
              <a:rPr lang="en-US" sz="2600" dirty="0"/>
              <a:t>Aufbau und </a:t>
            </a:r>
            <a:r>
              <a:rPr lang="en-US" sz="2600" dirty="0" err="1"/>
              <a:t>Stärkung</a:t>
            </a:r>
            <a:r>
              <a:rPr lang="en-US" sz="2600" dirty="0"/>
              <a:t> der </a:t>
            </a:r>
            <a:r>
              <a:rPr lang="en-US" sz="2600" dirty="0" err="1"/>
              <a:t>eigenen</a:t>
            </a:r>
            <a:r>
              <a:rPr lang="en-US" sz="2600" dirty="0"/>
              <a:t> </a:t>
            </a:r>
            <a:r>
              <a:rPr lang="en-US" sz="2600" dirty="0" err="1"/>
              <a:t>Marke</a:t>
            </a:r>
            <a:r>
              <a:rPr lang="en-US" sz="2600" dirty="0"/>
              <a:t> </a:t>
            </a:r>
            <a:r>
              <a:rPr lang="en-US" sz="2600" baseline="30000" dirty="0"/>
              <a:t>[8]</a:t>
            </a:r>
            <a:endParaRPr lang="en-US" sz="2600" dirty="0"/>
          </a:p>
          <a:p>
            <a:r>
              <a:rPr lang="en-US" sz="2600" dirty="0" err="1"/>
              <a:t>Gerade</a:t>
            </a:r>
            <a:r>
              <a:rPr lang="en-US" sz="2600" dirty="0"/>
              <a:t> Online-Marketing </a:t>
            </a:r>
            <a:r>
              <a:rPr lang="en-US" sz="2600" dirty="0" err="1"/>
              <a:t>besonders</a:t>
            </a:r>
            <a:r>
              <a:rPr lang="en-US" sz="2600" dirty="0"/>
              <a:t> </a:t>
            </a:r>
            <a:r>
              <a:rPr lang="en-US" sz="2600" dirty="0" err="1"/>
              <a:t>dafür</a:t>
            </a:r>
            <a:r>
              <a:rPr lang="en-US" sz="2600" dirty="0"/>
              <a:t> </a:t>
            </a:r>
            <a:r>
              <a:rPr lang="en-US" sz="2600" dirty="0" err="1"/>
              <a:t>geeignet</a:t>
            </a:r>
            <a:r>
              <a:rPr lang="en-US" sz="2600" dirty="0"/>
              <a:t>, um </a:t>
            </a:r>
            <a:r>
              <a:rPr lang="en-US" sz="2600" dirty="0" err="1"/>
              <a:t>Marken</a:t>
            </a:r>
            <a:r>
              <a:rPr lang="en-US" sz="2600" dirty="0"/>
              <a:t> </a:t>
            </a:r>
            <a:r>
              <a:rPr lang="en-US" sz="2600" dirty="0" err="1"/>
              <a:t>gewinnbringend</a:t>
            </a:r>
            <a:r>
              <a:rPr lang="en-US" sz="2600" dirty="0"/>
              <a:t> </a:t>
            </a:r>
            <a:r>
              <a:rPr lang="en-US" sz="2600" dirty="0" err="1"/>
              <a:t>zu</a:t>
            </a:r>
            <a:r>
              <a:rPr lang="en-US" sz="2600" dirty="0"/>
              <a:t> </a:t>
            </a:r>
            <a:r>
              <a:rPr lang="en-US" sz="2600" dirty="0" err="1"/>
              <a:t>positionieren</a:t>
            </a:r>
            <a:r>
              <a:rPr lang="en-US" sz="2600" baseline="30000" dirty="0"/>
              <a:t> [9]</a:t>
            </a:r>
            <a:endParaRPr lang="en-US" sz="2600" dirty="0"/>
          </a:p>
        </p:txBody>
      </p:sp>
      <p:pic>
        <p:nvPicPr>
          <p:cNvPr id="5" name="Inhaltsplatzhalter 4" descr="Marke tm Silhouette">
            <a:extLst>
              <a:ext uri="{FF2B5EF4-FFF2-40B4-BE49-F238E27FC236}">
                <a16:creationId xmlns:a16="http://schemas.microsoft.com/office/drawing/2014/main" id="{FD25CE90-3CA8-401C-B2D4-A8AF903A08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6949" y="1866204"/>
            <a:ext cx="3125594" cy="31255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B873598-A5D6-4515-841C-9AB01080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6114" y="50902"/>
            <a:ext cx="561595" cy="6748949"/>
            <a:chOff x="10983959" y="11892"/>
            <a:chExt cx="561595" cy="6748949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418AB34E-9EF6-48BC-AF7F-47FE6E60E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694" y="6573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14B51991-F7B9-4523-991E-4B220B358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2066" y="88838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6537FAB0-3322-42E0-9F8C-EDF4A72B6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725" y="11261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5FC1CEA0-9EDA-48BA-91A4-0D7521AC9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775" y="2139232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2">
              <a:extLst>
                <a:ext uri="{FF2B5EF4-FFF2-40B4-BE49-F238E27FC236}">
                  <a16:creationId xmlns:a16="http://schemas.microsoft.com/office/drawing/2014/main" id="{8813D611-8A26-4F07-AC16-3565DAF01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611" y="191677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3">
              <a:extLst>
                <a:ext uri="{FF2B5EF4-FFF2-40B4-BE49-F238E27FC236}">
                  <a16:creationId xmlns:a16="http://schemas.microsoft.com/office/drawing/2014/main" id="{F15EA476-CE5C-4FE1-A880-70AF8FF69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0168" y="160199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4C10B0E4-BA72-48DB-AB88-D89C5D5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184" y="45275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413EC776-1CD7-4C73-88A3-532D29401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153" y="1067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9">
              <a:extLst>
                <a:ext uri="{FF2B5EF4-FFF2-40B4-BE49-F238E27FC236}">
                  <a16:creationId xmlns:a16="http://schemas.microsoft.com/office/drawing/2014/main" id="{32D7ECB3-0A6F-467F-98EC-29C405191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1692" y="1391412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0">
              <a:extLst>
                <a:ext uri="{FF2B5EF4-FFF2-40B4-BE49-F238E27FC236}">
                  <a16:creationId xmlns:a16="http://schemas.microsoft.com/office/drawing/2014/main" id="{F914534C-0AEA-45BD-B45C-40052B470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808" y="2012549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5">
              <a:extLst>
                <a:ext uri="{FF2B5EF4-FFF2-40B4-BE49-F238E27FC236}">
                  <a16:creationId xmlns:a16="http://schemas.microsoft.com/office/drawing/2014/main" id="{E54F067C-DE8C-43CA-80E6-C2945F9B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7215" y="191824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6">
              <a:extLst>
                <a:ext uri="{FF2B5EF4-FFF2-40B4-BE49-F238E27FC236}">
                  <a16:creationId xmlns:a16="http://schemas.microsoft.com/office/drawing/2014/main" id="{CE56D71F-5959-4E1D-A5DF-71B041CED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852" y="52536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7">
              <a:extLst>
                <a:ext uri="{FF2B5EF4-FFF2-40B4-BE49-F238E27FC236}">
                  <a16:creationId xmlns:a16="http://schemas.microsoft.com/office/drawing/2014/main" id="{CE269F01-CB1B-441F-8C30-D7D073ABA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617" y="2205310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8">
              <a:extLst>
                <a:ext uri="{FF2B5EF4-FFF2-40B4-BE49-F238E27FC236}">
                  <a16:creationId xmlns:a16="http://schemas.microsoft.com/office/drawing/2014/main" id="{DFB71656-550E-461A-8361-2FAC7EC46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523" y="11352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9">
              <a:extLst>
                <a:ext uri="{FF2B5EF4-FFF2-40B4-BE49-F238E27FC236}">
                  <a16:creationId xmlns:a16="http://schemas.microsoft.com/office/drawing/2014/main" id="{3BBDD330-A57B-407A-89C0-82297E06C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7720" y="163653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0">
              <a:extLst>
                <a:ext uri="{FF2B5EF4-FFF2-40B4-BE49-F238E27FC236}">
                  <a16:creationId xmlns:a16="http://schemas.microsoft.com/office/drawing/2014/main" id="{E9F987D6-50E9-4E64-A125-1646F81B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576" y="2775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1">
              <a:extLst>
                <a:ext uri="{FF2B5EF4-FFF2-40B4-BE49-F238E27FC236}">
                  <a16:creationId xmlns:a16="http://schemas.microsoft.com/office/drawing/2014/main" id="{B4A1323B-C166-4B69-9CC6-A0B0C5CBF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775" y="13650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2">
              <a:extLst>
                <a:ext uri="{FF2B5EF4-FFF2-40B4-BE49-F238E27FC236}">
                  <a16:creationId xmlns:a16="http://schemas.microsoft.com/office/drawing/2014/main" id="{1B6C585F-7E6C-47A3-89B5-56CE03868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278" y="84637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2">
              <a:extLst>
                <a:ext uri="{FF2B5EF4-FFF2-40B4-BE49-F238E27FC236}">
                  <a16:creationId xmlns:a16="http://schemas.microsoft.com/office/drawing/2014/main" id="{573F869E-B622-4D92-B5E5-8142F9FF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833" y="2886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3">
              <a:extLst>
                <a:ext uri="{FF2B5EF4-FFF2-40B4-BE49-F238E27FC236}">
                  <a16:creationId xmlns:a16="http://schemas.microsoft.com/office/drawing/2014/main" id="{98C76635-BF2D-48A6-B34D-83DFBF0B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191" y="4025480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4">
              <a:extLst>
                <a:ext uri="{FF2B5EF4-FFF2-40B4-BE49-F238E27FC236}">
                  <a16:creationId xmlns:a16="http://schemas.microsoft.com/office/drawing/2014/main" id="{74893116-EFB3-4389-B085-6452DFCB7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142" y="261855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F8455658-81AB-4823-B233-545F58B8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773" y="3762574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D2E2EE99-3B71-4E59-9A75-77D417FE3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55" y="530901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7">
              <a:extLst>
                <a:ext uri="{FF2B5EF4-FFF2-40B4-BE49-F238E27FC236}">
                  <a16:creationId xmlns:a16="http://schemas.microsoft.com/office/drawing/2014/main" id="{070BEDE0-38F8-449B-9D44-3A6587E5D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735" y="4525032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CFF8F15D-92AD-4157-B59B-F41110D32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123" y="3182292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9">
              <a:extLst>
                <a:ext uri="{FF2B5EF4-FFF2-40B4-BE49-F238E27FC236}">
                  <a16:creationId xmlns:a16="http://schemas.microsoft.com/office/drawing/2014/main" id="{DE765BA3-ADB3-49B3-AF99-25527B28F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1380" y="559125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9CB04B54-7CCC-45D3-893B-1A9F69EF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5593" y="6182999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E03C63CC-F114-4071-AE6C-F0630EE06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2923" y="507060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id="{05B0A7A4-1356-4ED0-B70C-D2370EC85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9660" y="4843746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15264C12-89C5-48F8-B21A-77199AEB9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33" y="4344111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4">
              <a:extLst>
                <a:ext uri="{FF2B5EF4-FFF2-40B4-BE49-F238E27FC236}">
                  <a16:creationId xmlns:a16="http://schemas.microsoft.com/office/drawing/2014/main" id="{E5F74988-4414-406E-8835-E19AE56D9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0126" y="596111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5">
              <a:extLst>
                <a:ext uri="{FF2B5EF4-FFF2-40B4-BE49-F238E27FC236}">
                  <a16:creationId xmlns:a16="http://schemas.microsoft.com/office/drawing/2014/main" id="{6F26C0F7-37F7-4F16-8694-83CD2FFCF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494" y="2378791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7">
              <a:extLst>
                <a:ext uri="{FF2B5EF4-FFF2-40B4-BE49-F238E27FC236}">
                  <a16:creationId xmlns:a16="http://schemas.microsoft.com/office/drawing/2014/main" id="{591FD356-51E8-4696-953A-1251B49D0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2740" y="3543074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5">
              <a:extLst>
                <a:ext uri="{FF2B5EF4-FFF2-40B4-BE49-F238E27FC236}">
                  <a16:creationId xmlns:a16="http://schemas.microsoft.com/office/drawing/2014/main" id="{288B4B31-E64F-40BD-8E14-B6329F58C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999" y="6370893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7">
              <a:extLst>
                <a:ext uri="{FF2B5EF4-FFF2-40B4-BE49-F238E27FC236}">
                  <a16:creationId xmlns:a16="http://schemas.microsoft.com/office/drawing/2014/main" id="{7A983C72-4E5D-4E86-97C9-124A66914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934" y="66482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8">
              <a:extLst>
                <a:ext uri="{FF2B5EF4-FFF2-40B4-BE49-F238E27FC236}">
                  <a16:creationId xmlns:a16="http://schemas.microsoft.com/office/drawing/2014/main" id="{0DA42CFB-C72B-466C-A5A1-3A7FE3FAA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7039" y="5640343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1">
              <a:extLst>
                <a:ext uri="{FF2B5EF4-FFF2-40B4-BE49-F238E27FC236}">
                  <a16:creationId xmlns:a16="http://schemas.microsoft.com/office/drawing/2014/main" id="{6E598EB0-3067-4AFE-B583-B4EA34AC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9081" y="26168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2">
              <a:extLst>
                <a:ext uri="{FF2B5EF4-FFF2-40B4-BE49-F238E27FC236}">
                  <a16:creationId xmlns:a16="http://schemas.microsoft.com/office/drawing/2014/main" id="{1A48EF51-845C-4F85-8B2F-2FA315FEE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075" y="235680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3">
              <a:extLst>
                <a:ext uri="{FF2B5EF4-FFF2-40B4-BE49-F238E27FC236}">
                  <a16:creationId xmlns:a16="http://schemas.microsoft.com/office/drawing/2014/main" id="{722AF17F-6410-41DD-8341-074314D94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1435" y="326874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4">
              <a:extLst>
                <a:ext uri="{FF2B5EF4-FFF2-40B4-BE49-F238E27FC236}">
                  <a16:creationId xmlns:a16="http://schemas.microsoft.com/office/drawing/2014/main" id="{6E53328C-80DA-41D5-8887-8EFD0C0D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9683" y="5303749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5">
              <a:extLst>
                <a:ext uri="{FF2B5EF4-FFF2-40B4-BE49-F238E27FC236}">
                  <a16:creationId xmlns:a16="http://schemas.microsoft.com/office/drawing/2014/main" id="{E534126B-9961-4FF4-961E-C69B7B341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642" y="30648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6">
              <a:extLst>
                <a:ext uri="{FF2B5EF4-FFF2-40B4-BE49-F238E27FC236}">
                  <a16:creationId xmlns:a16="http://schemas.microsoft.com/office/drawing/2014/main" id="{24BCF92F-4E0D-4156-B559-71247550D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20" y="35117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7">
              <a:extLst>
                <a:ext uri="{FF2B5EF4-FFF2-40B4-BE49-F238E27FC236}">
                  <a16:creationId xmlns:a16="http://schemas.microsoft.com/office/drawing/2014/main" id="{39FC2855-1DF9-4487-80F3-06FB3A01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2732" y="472057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8">
              <a:extLst>
                <a:ext uri="{FF2B5EF4-FFF2-40B4-BE49-F238E27FC236}">
                  <a16:creationId xmlns:a16="http://schemas.microsoft.com/office/drawing/2014/main" id="{7C993F26-0862-4C03-91DC-3F04D2B5C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5217" y="4202114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9">
              <a:extLst>
                <a:ext uri="{FF2B5EF4-FFF2-40B4-BE49-F238E27FC236}">
                  <a16:creationId xmlns:a16="http://schemas.microsoft.com/office/drawing/2014/main" id="{C6C56E7B-126A-4C3F-A469-3608EA6A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9335" y="450567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0">
              <a:extLst>
                <a:ext uri="{FF2B5EF4-FFF2-40B4-BE49-F238E27FC236}">
                  <a16:creationId xmlns:a16="http://schemas.microsoft.com/office/drawing/2014/main" id="{D2D4871B-5758-4F5B-8895-606EEEA5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7621" y="383055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1">
              <a:extLst>
                <a:ext uri="{FF2B5EF4-FFF2-40B4-BE49-F238E27FC236}">
                  <a16:creationId xmlns:a16="http://schemas.microsoft.com/office/drawing/2014/main" id="{E2D1161B-F9E6-4449-BD23-D3A99A06D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2338" y="5038761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2">
              <a:extLst>
                <a:ext uri="{FF2B5EF4-FFF2-40B4-BE49-F238E27FC236}">
                  <a16:creationId xmlns:a16="http://schemas.microsoft.com/office/drawing/2014/main" id="{7B5343F0-33B4-42B8-B1D3-4E14E8D3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8517" y="559914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3">
              <a:extLst>
                <a:ext uri="{FF2B5EF4-FFF2-40B4-BE49-F238E27FC236}">
                  <a16:creationId xmlns:a16="http://schemas.microsoft.com/office/drawing/2014/main" id="{43138B67-6453-461D-B459-F45C9525C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1425" y="586956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4">
              <a:extLst>
                <a:ext uri="{FF2B5EF4-FFF2-40B4-BE49-F238E27FC236}">
                  <a16:creationId xmlns:a16="http://schemas.microsoft.com/office/drawing/2014/main" id="{F4321640-2DAB-4728-8F77-AA902958B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6885" y="240048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3">
              <a:extLst>
                <a:ext uri="{FF2B5EF4-FFF2-40B4-BE49-F238E27FC236}">
                  <a16:creationId xmlns:a16="http://schemas.microsoft.com/office/drawing/2014/main" id="{F60AAD38-3AB0-4908-9DD5-98A1EDE12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226" y="4788399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4">
              <a:extLst>
                <a:ext uri="{FF2B5EF4-FFF2-40B4-BE49-F238E27FC236}">
                  <a16:creationId xmlns:a16="http://schemas.microsoft.com/office/drawing/2014/main" id="{B51D7B30-65DF-4099-84FC-14FFA50F6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630" y="355471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5">
              <a:extLst>
                <a:ext uri="{FF2B5EF4-FFF2-40B4-BE49-F238E27FC236}">
                  <a16:creationId xmlns:a16="http://schemas.microsoft.com/office/drawing/2014/main" id="{5F90E43F-FC6E-40ED-95AE-DFECA6878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7" y="421756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7">
              <a:extLst>
                <a:ext uri="{FF2B5EF4-FFF2-40B4-BE49-F238E27FC236}">
                  <a16:creationId xmlns:a16="http://schemas.microsoft.com/office/drawing/2014/main" id="{9B0C5E0D-DE21-43BD-8E97-8E685A6F6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3234" y="591324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8">
              <a:extLst>
                <a:ext uri="{FF2B5EF4-FFF2-40B4-BE49-F238E27FC236}">
                  <a16:creationId xmlns:a16="http://schemas.microsoft.com/office/drawing/2014/main" id="{ACF643EB-0A53-42EC-B54E-0EAAEE3EE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9972" y="6421642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9">
              <a:extLst>
                <a:ext uri="{FF2B5EF4-FFF2-40B4-BE49-F238E27FC236}">
                  <a16:creationId xmlns:a16="http://schemas.microsoft.com/office/drawing/2014/main" id="{98B63847-D228-46DB-BAF6-02DF7DCC4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5638" y="619903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E6E6F09A-FC48-4C92-ADC2-E75C7E9F3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333" y="3340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4">
              <a:extLst>
                <a:ext uri="{FF2B5EF4-FFF2-40B4-BE49-F238E27FC236}">
                  <a16:creationId xmlns:a16="http://schemas.microsoft.com/office/drawing/2014/main" id="{C0B5223F-DD61-45F8-A4F2-838669FB0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678" y="285597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6098DC6D-978A-4319-A792-2629B96DF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1382" y="660797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Pfeil: nach links gekrümmt 77">
            <a:hlinkClick r:id="rId6" action="ppaction://hlinksldjump"/>
            <a:extLst>
              <a:ext uri="{FF2B5EF4-FFF2-40B4-BE49-F238E27FC236}">
                <a16:creationId xmlns:a16="http://schemas.microsoft.com/office/drawing/2014/main" id="{CC22FB2E-EAE0-4ECD-9385-0DC45931A853}"/>
              </a:ext>
            </a:extLst>
          </p:cNvPr>
          <p:cNvSpPr/>
          <p:nvPr/>
        </p:nvSpPr>
        <p:spPr>
          <a:xfrm>
            <a:off x="5683102" y="5550646"/>
            <a:ext cx="568202" cy="8044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A2E4351-A19D-4484-A6F2-589510053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8"/>
    </mc:Choice>
    <mc:Fallback xmlns="">
      <p:transition spd="slow" advTm="16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8E94F-78FC-48E3-B34C-321E9E81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F4476-C90B-429C-B708-77A9E600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[1] </a:t>
            </a:r>
            <a:r>
              <a:rPr lang="de-DE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Zenker, T. P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. (2020). Was ist Online Marketing? Definition und Beispiele. tomphillipzenker.de: https://tomphillipzenker.de/was-ist-online-marketing-definition-und-beispiele [zuletzt abgerufen am: 23.06.2021].</a:t>
            </a:r>
          </a:p>
          <a:p>
            <a:r>
              <a:rPr lang="de-DE" dirty="0">
                <a:solidFill>
                  <a:srgbClr val="4B4E4F"/>
                </a:solidFill>
                <a:latin typeface="Open Sans" panose="020B0606030504020204" pitchFamily="34" charset="0"/>
              </a:rPr>
              <a:t>[2]</a:t>
            </a:r>
            <a:r>
              <a:rPr lang="de-DE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 Erichsen, C. 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(2017). </a:t>
            </a:r>
            <a:r>
              <a:rPr lang="de-DE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Social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-Media-Evolution: Was war eigentlich vor Facebook?: https://t3n.de/news/social-media-evolution-876142/#:~:text=Erst%20beziehungsweise%20schon%20zwanzig%20Jahre,erster%20Social%2DNetwork%2DDienst. [zuletzt abgerufen am: 23.06.2021]</a:t>
            </a:r>
          </a:p>
          <a:p>
            <a:r>
              <a:rPr lang="de-DE" dirty="0">
                <a:solidFill>
                  <a:srgbClr val="4B4E4F"/>
                </a:solidFill>
                <a:latin typeface="Open Sans" panose="020B0606030504020204" pitchFamily="34" charset="0"/>
              </a:rPr>
              <a:t>[3]</a:t>
            </a:r>
            <a:r>
              <a:rPr lang="de-DE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 Kabisch, R.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de-DE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k.A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.) iPhone (1. Generation). Die inoffizielle Apple Chronik: https://www.geschichte-von-apple.de/Gerate/iPhones/iPhone.php [zuletzt abgerufen am: 23.06.2021]</a:t>
            </a:r>
          </a:p>
          <a:p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[4] </a:t>
            </a:r>
            <a:r>
              <a:rPr lang="de-DE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Stiller, G.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de-DE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k.A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.). Digitales Marketing. wirtschaftslexikon24.com: http://www.wirtschaftslexikon24.com/e/digitales-marketing/digitales-marketing.htm [zuletzt abgerufen am: 24.08.2020]</a:t>
            </a:r>
          </a:p>
          <a:p>
            <a:r>
              <a:rPr lang="de-DE" dirty="0">
                <a:solidFill>
                  <a:srgbClr val="4B4E4F"/>
                </a:solidFill>
                <a:latin typeface="Open Sans" panose="020B0606030504020204" pitchFamily="34" charset="0"/>
              </a:rPr>
              <a:t>[5]</a:t>
            </a:r>
            <a:r>
              <a:rPr lang="de-DE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 Mattscheck, M.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de-DE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k.A</a:t>
            </a:r>
            <a:r>
              <a:rPr lang="de-DE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.) Definition Lead. onlinemarketing-praxis.de: https://www.onlinemarketing-praxis.de/glossar/lead [zuletzt abgerufen am26.06.2021]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83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1A2B7-A063-4C17-91E5-9EA19F95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81994B-D9C0-49E0-A9A5-6D30CC98E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300" dirty="0"/>
              <a:t>[6] </a:t>
            </a:r>
            <a:r>
              <a:rPr lang="de-DE" sz="1300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Kreuzer, R. T. </a:t>
            </a:r>
            <a:r>
              <a:rPr lang="de-DE" sz="1300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(2014). Kennzeichnung, Erfolgsfaktoren und Ziele des Online-Marketings. In R. T. Kreuzer, Praxisorientiertes Online-Marketing (S. 1-40). Wiesbaden: Springer Gabler.</a:t>
            </a:r>
          </a:p>
          <a:p>
            <a:r>
              <a:rPr lang="de-DE" sz="1300" dirty="0">
                <a:solidFill>
                  <a:srgbClr val="4B4E4F"/>
                </a:solidFill>
                <a:latin typeface="Open Sans" panose="020B0606030504020204" pitchFamily="34" charset="0"/>
              </a:rPr>
              <a:t>[7]</a:t>
            </a:r>
            <a:r>
              <a:rPr lang="de-DE" sz="1300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 Deutsches Institut für Marketing.</a:t>
            </a:r>
            <a:r>
              <a:rPr lang="de-DE" sz="1300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de-DE" sz="1300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k.A</a:t>
            </a:r>
            <a:r>
              <a:rPr lang="de-DE" sz="1300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.). Was ist Online-Marketing? – Online-Marketing-Definition. DIM: https://www.marketinginstitut.biz/blog/was-ist-online-marketing-definition/ [zuletzt abgerufen am: 23.06.2021]</a:t>
            </a:r>
          </a:p>
          <a:p>
            <a:r>
              <a:rPr lang="de-DE" sz="1300" dirty="0"/>
              <a:t>[8]</a:t>
            </a:r>
            <a:r>
              <a:rPr lang="de-DE" sz="1300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 Deutsches Institut für Marketing.</a:t>
            </a:r>
            <a:r>
              <a:rPr lang="de-DE" sz="1300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de-DE" sz="1300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k.A</a:t>
            </a:r>
            <a:r>
              <a:rPr lang="de-DE" sz="1300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.). Was ist Online-Marketing? – Online-Marketing-Definition. DIM: https://www.marketinginstitut.biz/blog/was-ist-online-marketing-definition/ [zuletzt abgerufen am: 23.06.2021]</a:t>
            </a:r>
          </a:p>
          <a:p>
            <a:r>
              <a:rPr lang="de-DE" sz="1300" dirty="0"/>
              <a:t>[9]</a:t>
            </a:r>
            <a:r>
              <a:rPr lang="de-DE" sz="1300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  </a:t>
            </a:r>
            <a:r>
              <a:rPr lang="de-DE" sz="1300" b="1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Kopp, O.</a:t>
            </a:r>
            <a:r>
              <a:rPr lang="de-DE" sz="1300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 (2015). (Digitaler)Markenaufbau: Das Zusammenspiel aus Branding &amp; Customer Experience (Premium). </a:t>
            </a:r>
            <a:r>
              <a:rPr lang="de-DE" sz="1300" b="0" i="0" dirty="0" err="1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Aufgesang:https</a:t>
            </a:r>
            <a:r>
              <a:rPr lang="de-DE" sz="1300" b="0" i="0" dirty="0">
                <a:solidFill>
                  <a:srgbClr val="4B4E4F"/>
                </a:solidFill>
                <a:effectLst/>
                <a:latin typeface="Open Sans" panose="020B0606030504020204" pitchFamily="34" charset="0"/>
              </a:rPr>
              <a:t>://www.sem-deutschland.de/blog/digitaler-markenaufbau/ [zuletzt abgerufen am: 23.06.2021]</a:t>
            </a:r>
            <a:br>
              <a:rPr lang="de-DE" sz="1300" dirty="0"/>
            </a:b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49162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9" name="Rectangle 6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250C71-2945-4B85-820A-12063A5D6371}"/>
              </a:ext>
            </a:extLst>
          </p:cNvPr>
          <p:cNvSpPr txBox="1"/>
          <p:nvPr/>
        </p:nvSpPr>
        <p:spPr>
          <a:xfrm>
            <a:off x="1386506" y="232640"/>
            <a:ext cx="8455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latin typeface="+mj-lt"/>
              </a:rPr>
              <a:t>Synonyme Begriffe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BAF2AC6-C53B-4077-837D-462E182A7A1F}"/>
              </a:ext>
            </a:extLst>
          </p:cNvPr>
          <p:cNvSpPr/>
          <p:nvPr/>
        </p:nvSpPr>
        <p:spPr>
          <a:xfrm>
            <a:off x="571500" y="2571610"/>
            <a:ext cx="3263900" cy="1972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Online-Marketing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338A24E-B332-48ED-A8A2-01A2E9128B08}"/>
              </a:ext>
            </a:extLst>
          </p:cNvPr>
          <p:cNvSpPr/>
          <p:nvPr/>
        </p:nvSpPr>
        <p:spPr>
          <a:xfrm>
            <a:off x="4916573" y="2571610"/>
            <a:ext cx="2954365" cy="202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Web-Marketing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4D84EC2-C9D2-48E0-862C-A2F29D734F59}"/>
              </a:ext>
            </a:extLst>
          </p:cNvPr>
          <p:cNvSpPr/>
          <p:nvPr/>
        </p:nvSpPr>
        <p:spPr>
          <a:xfrm>
            <a:off x="8800640" y="2534243"/>
            <a:ext cx="2954365" cy="2003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Internet- Marketing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22EE336-32A9-4CE9-8EF6-2BA77EEA6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6"/>
    </mc:Choice>
    <mc:Fallback xmlns="">
      <p:transition spd="slow" advTm="15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17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8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38" name="Rectangle 237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228EB0-D785-4BDA-A2D4-5D416646BFF4}"/>
              </a:ext>
            </a:extLst>
          </p:cNvPr>
          <p:cNvSpPr txBox="1"/>
          <p:nvPr/>
        </p:nvSpPr>
        <p:spPr>
          <a:xfrm>
            <a:off x="876300" y="684585"/>
            <a:ext cx="4815455" cy="8790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Online-Marketing</a:t>
            </a:r>
          </a:p>
        </p:txBody>
      </p:sp>
      <p:pic>
        <p:nvPicPr>
          <p:cNvPr id="7" name="Grafik 6" descr="Internet">
            <a:extLst>
              <a:ext uri="{FF2B5EF4-FFF2-40B4-BE49-F238E27FC236}">
                <a16:creationId xmlns:a16="http://schemas.microsoft.com/office/drawing/2014/main" id="{430A6142-8891-4D76-945F-D0017E812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4127" y="1841599"/>
            <a:ext cx="3168173" cy="3168173"/>
          </a:xfrm>
          <a:prstGeom prst="rect">
            <a:avLst/>
          </a:prstGeom>
        </p:spPr>
      </p:pic>
      <p:grpSp>
        <p:nvGrpSpPr>
          <p:cNvPr id="625" name="Group 241">
            <a:extLst>
              <a:ext uri="{FF2B5EF4-FFF2-40B4-BE49-F238E27FC236}">
                <a16:creationId xmlns:a16="http://schemas.microsoft.com/office/drawing/2014/main" id="{5020A6AE-B717-4124-91F1-AB61221C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1055" y="-4534"/>
            <a:ext cx="778194" cy="6834534"/>
            <a:chOff x="5721055" y="-4534"/>
            <a:chExt cx="778194" cy="6834534"/>
          </a:xfrm>
        </p:grpSpPr>
        <p:sp>
          <p:nvSpPr>
            <p:cNvPr id="243" name="Freeform 8">
              <a:extLst>
                <a:ext uri="{FF2B5EF4-FFF2-40B4-BE49-F238E27FC236}">
                  <a16:creationId xmlns:a16="http://schemas.microsoft.com/office/drawing/2014/main" id="{A2B0F4FD-3823-42B3-950C-03F9CBC51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6590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">
              <a:extLst>
                <a:ext uri="{FF2B5EF4-FFF2-40B4-BE49-F238E27FC236}">
                  <a16:creationId xmlns:a16="http://schemas.microsoft.com/office/drawing/2014/main" id="{426C99B0-870A-4702-9F5F-4459EF213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3615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11D4FA37-ADE6-45F4-AF91-AB50C4100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7545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8">
              <a:extLst>
                <a:ext uri="{FF2B5EF4-FFF2-40B4-BE49-F238E27FC236}">
                  <a16:creationId xmlns:a16="http://schemas.microsoft.com/office/drawing/2014/main" id="{D07613C1-CC87-4032-B649-4A49D0834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0959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9">
              <a:extLst>
                <a:ext uri="{FF2B5EF4-FFF2-40B4-BE49-F238E27FC236}">
                  <a16:creationId xmlns:a16="http://schemas.microsoft.com/office/drawing/2014/main" id="{8479CDC1-5BCA-4A67-9DF5-9513EEE49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0877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0">
              <a:extLst>
                <a:ext uri="{FF2B5EF4-FFF2-40B4-BE49-F238E27FC236}">
                  <a16:creationId xmlns:a16="http://schemas.microsoft.com/office/drawing/2014/main" id="{1EEA2AC4-D6A7-4B7B-932E-1D6D26846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640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">
              <a:extLst>
                <a:ext uri="{FF2B5EF4-FFF2-40B4-BE49-F238E27FC236}">
                  <a16:creationId xmlns:a16="http://schemas.microsoft.com/office/drawing/2014/main" id="{2FBF34A8-BE86-423A-BCE9-2E928D4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4979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">
              <a:extLst>
                <a:ext uri="{FF2B5EF4-FFF2-40B4-BE49-F238E27FC236}">
                  <a16:creationId xmlns:a16="http://schemas.microsoft.com/office/drawing/2014/main" id="{9FEE8137-C904-47D2-8922-093ABE0D8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666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6">
              <a:extLst>
                <a:ext uri="{FF2B5EF4-FFF2-40B4-BE49-F238E27FC236}">
                  <a16:creationId xmlns:a16="http://schemas.microsoft.com/office/drawing/2014/main" id="{1AD01E09-0A63-4683-B8DC-2A5969A19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5890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7">
              <a:extLst>
                <a:ext uri="{FF2B5EF4-FFF2-40B4-BE49-F238E27FC236}">
                  <a16:creationId xmlns:a16="http://schemas.microsoft.com/office/drawing/2014/main" id="{39FDBC61-D90E-4D14-87BD-116805F62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6366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8">
              <a:extLst>
                <a:ext uri="{FF2B5EF4-FFF2-40B4-BE49-F238E27FC236}">
                  <a16:creationId xmlns:a16="http://schemas.microsoft.com/office/drawing/2014/main" id="{E69FE8D2-E9F3-4F4F-8D6B-67378D75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3450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0">
              <a:extLst>
                <a:ext uri="{FF2B5EF4-FFF2-40B4-BE49-F238E27FC236}">
                  <a16:creationId xmlns:a16="http://schemas.microsoft.com/office/drawing/2014/main" id="{32B6BAD6-38C4-47DC-A947-5967E513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8700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43">
              <a:extLst>
                <a:ext uri="{FF2B5EF4-FFF2-40B4-BE49-F238E27FC236}">
                  <a16:creationId xmlns:a16="http://schemas.microsoft.com/office/drawing/2014/main" id="{8ECDF132-F20F-4401-9040-2A1E99DA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90740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1">
              <a:extLst>
                <a:ext uri="{FF2B5EF4-FFF2-40B4-BE49-F238E27FC236}">
                  <a16:creationId xmlns:a16="http://schemas.microsoft.com/office/drawing/2014/main" id="{8190E0B5-EEB8-4A3D-82D0-0A07902F9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5661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52">
              <a:extLst>
                <a:ext uri="{FF2B5EF4-FFF2-40B4-BE49-F238E27FC236}">
                  <a16:creationId xmlns:a16="http://schemas.microsoft.com/office/drawing/2014/main" id="{6B331F8A-6B87-45CD-8DC6-61EDEA5AF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666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3">
              <a:extLst>
                <a:ext uri="{FF2B5EF4-FFF2-40B4-BE49-F238E27FC236}">
                  <a16:creationId xmlns:a16="http://schemas.microsoft.com/office/drawing/2014/main" id="{16F46124-28C8-499E-8B05-7717602B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747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4">
              <a:extLst>
                <a:ext uri="{FF2B5EF4-FFF2-40B4-BE49-F238E27FC236}">
                  <a16:creationId xmlns:a16="http://schemas.microsoft.com/office/drawing/2014/main" id="{CFE5982B-3464-4395-A9D1-D4C76E12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594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5">
              <a:extLst>
                <a:ext uri="{FF2B5EF4-FFF2-40B4-BE49-F238E27FC236}">
                  <a16:creationId xmlns:a16="http://schemas.microsoft.com/office/drawing/2014/main" id="{D1BDAE7B-982F-4DE3-9A85-25AC24AA2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607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6">
              <a:extLst>
                <a:ext uri="{FF2B5EF4-FFF2-40B4-BE49-F238E27FC236}">
                  <a16:creationId xmlns:a16="http://schemas.microsoft.com/office/drawing/2014/main" id="{451188D6-4679-4978-B625-FF583115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303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7">
              <a:extLst>
                <a:ext uri="{FF2B5EF4-FFF2-40B4-BE49-F238E27FC236}">
                  <a16:creationId xmlns:a16="http://schemas.microsoft.com/office/drawing/2014/main" id="{1F1D0A06-6238-4F0B-928E-C6E99BB0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756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9">
              <a:extLst>
                <a:ext uri="{FF2B5EF4-FFF2-40B4-BE49-F238E27FC236}">
                  <a16:creationId xmlns:a16="http://schemas.microsoft.com/office/drawing/2014/main" id="{5669DE26-8D01-484D-87C6-C970883EB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9206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60">
              <a:extLst>
                <a:ext uri="{FF2B5EF4-FFF2-40B4-BE49-F238E27FC236}">
                  <a16:creationId xmlns:a16="http://schemas.microsoft.com/office/drawing/2014/main" id="{E2C89DF0-B876-4FA5-A15D-2B4EC693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4437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61">
              <a:extLst>
                <a:ext uri="{FF2B5EF4-FFF2-40B4-BE49-F238E27FC236}">
                  <a16:creationId xmlns:a16="http://schemas.microsoft.com/office/drawing/2014/main" id="{6D278107-786C-48BD-9B90-624B943E1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734" y="210144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78">
              <a:extLst>
                <a:ext uri="{FF2B5EF4-FFF2-40B4-BE49-F238E27FC236}">
                  <a16:creationId xmlns:a16="http://schemas.microsoft.com/office/drawing/2014/main" id="{B791B486-ACCB-4731-891C-9B2FF434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9972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79">
              <a:extLst>
                <a:ext uri="{FF2B5EF4-FFF2-40B4-BE49-F238E27FC236}">
                  <a16:creationId xmlns:a16="http://schemas.microsoft.com/office/drawing/2014/main" id="{881F663B-742F-4B18-9EEC-425CF381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22344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0">
              <a:extLst>
                <a:ext uri="{FF2B5EF4-FFF2-40B4-BE49-F238E27FC236}">
                  <a16:creationId xmlns:a16="http://schemas.microsoft.com/office/drawing/2014/main" id="{2C84BFA9-A28F-42D0-AA09-BFA6CAB6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17003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1">
              <a:extLst>
                <a:ext uri="{FF2B5EF4-FFF2-40B4-BE49-F238E27FC236}">
                  <a16:creationId xmlns:a16="http://schemas.microsoft.com/office/drawing/2014/main" id="{1BAA7F31-C0A0-4447-BF38-3698F585D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0053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2">
              <a:extLst>
                <a:ext uri="{FF2B5EF4-FFF2-40B4-BE49-F238E27FC236}">
                  <a16:creationId xmlns:a16="http://schemas.microsoft.com/office/drawing/2014/main" id="{B9A620F2-3D35-4A32-B16C-89CE7442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889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3">
              <a:extLst>
                <a:ext uri="{FF2B5EF4-FFF2-40B4-BE49-F238E27FC236}">
                  <a16:creationId xmlns:a16="http://schemas.microsoft.com/office/drawing/2014/main" id="{4D6420E0-3BDF-44BC-B4AD-D4DCEEB22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0446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4">
              <a:extLst>
                <a:ext uri="{FF2B5EF4-FFF2-40B4-BE49-F238E27FC236}">
                  <a16:creationId xmlns:a16="http://schemas.microsoft.com/office/drawing/2014/main" id="{EF852FAE-C00C-4555-A21B-1C78FF00F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91462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86">
              <a:extLst>
                <a:ext uri="{FF2B5EF4-FFF2-40B4-BE49-F238E27FC236}">
                  <a16:creationId xmlns:a16="http://schemas.microsoft.com/office/drawing/2014/main" id="{015DE73A-6E8F-4AA3-8B47-D1E6BFAEA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1431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89">
              <a:extLst>
                <a:ext uri="{FF2B5EF4-FFF2-40B4-BE49-F238E27FC236}">
                  <a16:creationId xmlns:a16="http://schemas.microsoft.com/office/drawing/2014/main" id="{1EF3E8F2-433E-4CFA-8523-B3F4B6305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234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90">
              <a:extLst>
                <a:ext uri="{FF2B5EF4-FFF2-40B4-BE49-F238E27FC236}">
                  <a16:creationId xmlns:a16="http://schemas.microsoft.com/office/drawing/2014/main" id="{A8EC2038-DAA0-4BF3-8107-A1D5A142F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34086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">
              <a:extLst>
                <a:ext uri="{FF2B5EF4-FFF2-40B4-BE49-F238E27FC236}">
                  <a16:creationId xmlns:a16="http://schemas.microsoft.com/office/drawing/2014/main" id="{B437840B-3F78-4C20-8184-29631B1AF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1525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6">
              <a:extLst>
                <a:ext uri="{FF2B5EF4-FFF2-40B4-BE49-F238E27FC236}">
                  <a16:creationId xmlns:a16="http://schemas.microsoft.com/office/drawing/2014/main" id="{0A039CCA-16FE-44AE-B9E7-76316DBD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3052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7">
              <a:extLst>
                <a:ext uri="{FF2B5EF4-FFF2-40B4-BE49-F238E27FC236}">
                  <a16:creationId xmlns:a16="http://schemas.microsoft.com/office/drawing/2014/main" id="{090EE3F3-65C4-44DB-ABF0-27598282E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1482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">
              <a:extLst>
                <a:ext uri="{FF2B5EF4-FFF2-40B4-BE49-F238E27FC236}">
                  <a16:creationId xmlns:a16="http://schemas.microsoft.com/office/drawing/2014/main" id="{732F50C7-DE00-45B7-A7D9-AFC5FDF3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9930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9">
              <a:extLst>
                <a:ext uri="{FF2B5EF4-FFF2-40B4-BE49-F238E27FC236}">
                  <a16:creationId xmlns:a16="http://schemas.microsoft.com/office/drawing/2014/main" id="{C4B7759D-1CB7-4AE3-A334-69371508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8068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">
              <a:extLst>
                <a:ext uri="{FF2B5EF4-FFF2-40B4-BE49-F238E27FC236}">
                  <a16:creationId xmlns:a16="http://schemas.microsoft.com/office/drawing/2014/main" id="{2A71D132-8124-4734-AA62-7E12B621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8429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2">
              <a:extLst>
                <a:ext uri="{FF2B5EF4-FFF2-40B4-BE49-F238E27FC236}">
                  <a16:creationId xmlns:a16="http://schemas.microsoft.com/office/drawing/2014/main" id="{4E0B6377-5004-4F75-8CBB-D7DD0B9B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0205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">
              <a:extLst>
                <a:ext uri="{FF2B5EF4-FFF2-40B4-BE49-F238E27FC236}">
                  <a16:creationId xmlns:a16="http://schemas.microsoft.com/office/drawing/2014/main" id="{174DED7F-DAF6-480E-9002-A25110B96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4670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4">
              <a:extLst>
                <a:ext uri="{FF2B5EF4-FFF2-40B4-BE49-F238E27FC236}">
                  <a16:creationId xmlns:a16="http://schemas.microsoft.com/office/drawing/2014/main" id="{E6057EAD-75B0-49A4-A761-AC1AF22A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5310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6">
              <a:extLst>
                <a:ext uri="{FF2B5EF4-FFF2-40B4-BE49-F238E27FC236}">
                  <a16:creationId xmlns:a16="http://schemas.microsoft.com/office/drawing/2014/main" id="{B4C50A97-FAC0-4E9B-A50C-ECC875EB7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9045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7">
              <a:extLst>
                <a:ext uri="{FF2B5EF4-FFF2-40B4-BE49-F238E27FC236}">
                  <a16:creationId xmlns:a16="http://schemas.microsoft.com/office/drawing/2014/main" id="{1018DBC0-ACE2-4A9B-BD33-D168A3B25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4024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1">
              <a:extLst>
                <a:ext uri="{FF2B5EF4-FFF2-40B4-BE49-F238E27FC236}">
                  <a16:creationId xmlns:a16="http://schemas.microsoft.com/office/drawing/2014/main" id="{783E14F5-0E4B-40DF-908C-65950C968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2015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5">
              <a:extLst>
                <a:ext uri="{FF2B5EF4-FFF2-40B4-BE49-F238E27FC236}">
                  <a16:creationId xmlns:a16="http://schemas.microsoft.com/office/drawing/2014/main" id="{D8D640D2-32FA-4974-8D6B-7F90FA747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676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9">
              <a:extLst>
                <a:ext uri="{FF2B5EF4-FFF2-40B4-BE49-F238E27FC236}">
                  <a16:creationId xmlns:a16="http://schemas.microsoft.com/office/drawing/2014/main" id="{05116718-3AD6-431D-B4CC-BD1390AC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898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1">
              <a:extLst>
                <a:ext uri="{FF2B5EF4-FFF2-40B4-BE49-F238E27FC236}">
                  <a16:creationId xmlns:a16="http://schemas.microsoft.com/office/drawing/2014/main" id="{44DD8DD9-6927-4164-BE78-26B0793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1599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2">
              <a:extLst>
                <a:ext uri="{FF2B5EF4-FFF2-40B4-BE49-F238E27FC236}">
                  <a16:creationId xmlns:a16="http://schemas.microsoft.com/office/drawing/2014/main" id="{DF352A39-5DCA-42AC-ACE8-CC0F61703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2779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3">
              <a:extLst>
                <a:ext uri="{FF2B5EF4-FFF2-40B4-BE49-F238E27FC236}">
                  <a16:creationId xmlns:a16="http://schemas.microsoft.com/office/drawing/2014/main" id="{60EBB535-208F-4849-9E96-53B9971CE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692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34">
              <a:extLst>
                <a:ext uri="{FF2B5EF4-FFF2-40B4-BE49-F238E27FC236}">
                  <a16:creationId xmlns:a16="http://schemas.microsoft.com/office/drawing/2014/main" id="{BCD96233-15EF-4543-B9C5-CA5253AC9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622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5">
              <a:extLst>
                <a:ext uri="{FF2B5EF4-FFF2-40B4-BE49-F238E27FC236}">
                  <a16:creationId xmlns:a16="http://schemas.microsoft.com/office/drawing/2014/main" id="{CF3994DF-D5ED-45DB-826C-A4531DF8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274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6">
              <a:extLst>
                <a:ext uri="{FF2B5EF4-FFF2-40B4-BE49-F238E27FC236}">
                  <a16:creationId xmlns:a16="http://schemas.microsoft.com/office/drawing/2014/main" id="{E0114E4D-A88A-403A-B4BF-6687B1FC1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37">
              <a:extLst>
                <a:ext uri="{FF2B5EF4-FFF2-40B4-BE49-F238E27FC236}">
                  <a16:creationId xmlns:a16="http://schemas.microsoft.com/office/drawing/2014/main" id="{0CA46612-D58D-4AA5-B800-7ED35828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6177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8">
              <a:extLst>
                <a:ext uri="{FF2B5EF4-FFF2-40B4-BE49-F238E27FC236}">
                  <a16:creationId xmlns:a16="http://schemas.microsoft.com/office/drawing/2014/main" id="{591A86C8-305F-45B1-A8B6-3A30A4B3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846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39">
              <a:extLst>
                <a:ext uri="{FF2B5EF4-FFF2-40B4-BE49-F238E27FC236}">
                  <a16:creationId xmlns:a16="http://schemas.microsoft.com/office/drawing/2014/main" id="{A7FABED8-48B7-4734-A612-FBE652656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954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40">
              <a:extLst>
                <a:ext uri="{FF2B5EF4-FFF2-40B4-BE49-F238E27FC236}">
                  <a16:creationId xmlns:a16="http://schemas.microsoft.com/office/drawing/2014/main" id="{243BE91E-2B74-406E-B9D2-CF3138EC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918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41">
              <a:extLst>
                <a:ext uri="{FF2B5EF4-FFF2-40B4-BE49-F238E27FC236}">
                  <a16:creationId xmlns:a16="http://schemas.microsoft.com/office/drawing/2014/main" id="{F37AEA50-01C6-4691-8FA1-7E299BCA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42">
              <a:extLst>
                <a:ext uri="{FF2B5EF4-FFF2-40B4-BE49-F238E27FC236}">
                  <a16:creationId xmlns:a16="http://schemas.microsoft.com/office/drawing/2014/main" id="{A736913D-B8FC-479E-AA14-C18815AD8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2579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CBB0E630-D998-47AF-9E54-0FD6C9218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6369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BB51A47C-E2F5-46B8-83A1-39880822C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4218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932E215A-211D-4622-9EDF-811E4BAF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277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86D90953-B2B8-4A6D-963E-985D3D279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1422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32D4D340-FB6E-4E98-A44E-DA02CF7A5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6679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49">
              <a:extLst>
                <a:ext uri="{FF2B5EF4-FFF2-40B4-BE49-F238E27FC236}">
                  <a16:creationId xmlns:a16="http://schemas.microsoft.com/office/drawing/2014/main" id="{923308B4-4A82-4DB8-84F5-17F1075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293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62">
              <a:extLst>
                <a:ext uri="{FF2B5EF4-FFF2-40B4-BE49-F238E27FC236}">
                  <a16:creationId xmlns:a16="http://schemas.microsoft.com/office/drawing/2014/main" id="{4A3BBCB7-915D-49E4-9637-49EEC7296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77111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63">
              <a:extLst>
                <a:ext uri="{FF2B5EF4-FFF2-40B4-BE49-F238E27FC236}">
                  <a16:creationId xmlns:a16="http://schemas.microsoft.com/office/drawing/2014/main" id="{DCCFB289-1B21-4B18-A4C2-F6B90A188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8469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64">
              <a:extLst>
                <a:ext uri="{FF2B5EF4-FFF2-40B4-BE49-F238E27FC236}">
                  <a16:creationId xmlns:a16="http://schemas.microsoft.com/office/drawing/2014/main" id="{BA95FC3F-2B17-490E-AB71-071E0890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420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65">
              <a:extLst>
                <a:ext uri="{FF2B5EF4-FFF2-40B4-BE49-F238E27FC236}">
                  <a16:creationId xmlns:a16="http://schemas.microsoft.com/office/drawing/2014/main" id="{691A1360-1623-4EB9-9C7A-65F2CAEB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7051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66">
              <a:extLst>
                <a:ext uri="{FF2B5EF4-FFF2-40B4-BE49-F238E27FC236}">
                  <a16:creationId xmlns:a16="http://schemas.microsoft.com/office/drawing/2014/main" id="{ABCE1120-7682-4074-8190-4B4F65A7C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33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67">
              <a:extLst>
                <a:ext uri="{FF2B5EF4-FFF2-40B4-BE49-F238E27FC236}">
                  <a16:creationId xmlns:a16="http://schemas.microsoft.com/office/drawing/2014/main" id="{682A8DF3-E4CC-47A8-B3E0-200ECC560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25013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68">
              <a:extLst>
                <a:ext uri="{FF2B5EF4-FFF2-40B4-BE49-F238E27FC236}">
                  <a16:creationId xmlns:a16="http://schemas.microsoft.com/office/drawing/2014/main" id="{EB91FF40-9F0D-4296-8A06-29DCE64A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2401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9">
              <a:extLst>
                <a:ext uri="{FF2B5EF4-FFF2-40B4-BE49-F238E27FC236}">
                  <a16:creationId xmlns:a16="http://schemas.microsoft.com/office/drawing/2014/main" id="{56EE39D5-D7CD-44ED-B21C-C1222DB1B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1658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0">
              <a:extLst>
                <a:ext uri="{FF2B5EF4-FFF2-40B4-BE49-F238E27FC236}">
                  <a16:creationId xmlns:a16="http://schemas.microsoft.com/office/drawing/2014/main" id="{1C65B9CC-1020-47B2-BD6A-01642D100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5871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71">
              <a:extLst>
                <a:ext uri="{FF2B5EF4-FFF2-40B4-BE49-F238E27FC236}">
                  <a16:creationId xmlns:a16="http://schemas.microsoft.com/office/drawing/2014/main" id="{14AE5CE8-179F-4637-B418-FCBB775F0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3201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72">
              <a:extLst>
                <a:ext uri="{FF2B5EF4-FFF2-40B4-BE49-F238E27FC236}">
                  <a16:creationId xmlns:a16="http://schemas.microsoft.com/office/drawing/2014/main" id="{A887C011-3342-49F5-ABA6-21BC4E16F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9938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73">
              <a:extLst>
                <a:ext uri="{FF2B5EF4-FFF2-40B4-BE49-F238E27FC236}">
                  <a16:creationId xmlns:a16="http://schemas.microsoft.com/office/drawing/2014/main" id="{59453A63-F4C1-484C-BD63-45BCF1F8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11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74">
              <a:extLst>
                <a:ext uri="{FF2B5EF4-FFF2-40B4-BE49-F238E27FC236}">
                  <a16:creationId xmlns:a16="http://schemas.microsoft.com/office/drawing/2014/main" id="{E32981CE-84F8-46C0-8DED-9AB67176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2763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5">
              <a:extLst>
                <a:ext uri="{FF2B5EF4-FFF2-40B4-BE49-F238E27FC236}">
                  <a16:creationId xmlns:a16="http://schemas.microsoft.com/office/drawing/2014/main" id="{4534D7C6-DC5B-4AF8-9DA0-56212A899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772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77">
              <a:extLst>
                <a:ext uri="{FF2B5EF4-FFF2-40B4-BE49-F238E27FC236}">
                  <a16:creationId xmlns:a16="http://schemas.microsoft.com/office/drawing/2014/main" id="{B1BEA7AD-37D1-4AAA-8229-E3B97FE5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3018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5">
              <a:extLst>
                <a:ext uri="{FF2B5EF4-FFF2-40B4-BE49-F238E27FC236}">
                  <a16:creationId xmlns:a16="http://schemas.microsoft.com/office/drawing/2014/main" id="{D5C0F08C-8A9A-438B-A79C-56393D3A6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5588" y="647106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7">
              <a:extLst>
                <a:ext uri="{FF2B5EF4-FFF2-40B4-BE49-F238E27FC236}">
                  <a16:creationId xmlns:a16="http://schemas.microsoft.com/office/drawing/2014/main" id="{30753EBC-ED22-4E17-ABDA-227B5CFD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7100" y="66673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">
              <a:extLst>
                <a:ext uri="{FF2B5EF4-FFF2-40B4-BE49-F238E27FC236}">
                  <a16:creationId xmlns:a16="http://schemas.microsoft.com/office/drawing/2014/main" id="{661FC4FE-1390-4C3A-A6E8-B21ECCF7D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0434" y="1697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06">
              <a:extLst>
                <a:ext uri="{FF2B5EF4-FFF2-40B4-BE49-F238E27FC236}">
                  <a16:creationId xmlns:a16="http://schemas.microsoft.com/office/drawing/2014/main" id="{DB8CC66A-2BF1-4B83-A9CC-115D9877B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09765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691E7966-EF55-4158-83EB-DCF2AD918274}"/>
              </a:ext>
            </a:extLst>
          </p:cNvPr>
          <p:cNvSpPr txBox="1"/>
          <p:nvPr/>
        </p:nvSpPr>
        <p:spPr>
          <a:xfrm>
            <a:off x="203154" y="1983429"/>
            <a:ext cx="5525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Alle </a:t>
            </a: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Maßnahmen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die </a:t>
            </a: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Internet </a:t>
            </a: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vorgenommen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werden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um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Kunden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gewinnen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oder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binden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baseline="30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[1]</a:t>
            </a:r>
            <a:endParaRPr 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C3534F-8314-4BB3-B60B-73A43AEFF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2"/>
    </mc:Choice>
    <mc:Fallback xmlns="">
      <p:transition spd="slow" advTm="14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2ACF6A-CC00-4C6F-B0BA-8D981CDB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dirty="0"/>
              <a:t>Entwicklung des Online-Marketing</a:t>
            </a:r>
            <a:br>
              <a:rPr lang="de-DE" sz="2800" dirty="0"/>
            </a:br>
            <a:endParaRPr lang="de-DE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Grafik 4" descr="Geschichten erzählen mit einfarbiger Füllung">
            <a:extLst>
              <a:ext uri="{FF2B5EF4-FFF2-40B4-BE49-F238E27FC236}">
                <a16:creationId xmlns:a16="http://schemas.microsoft.com/office/drawing/2014/main" id="{43B27AAA-A8C6-4CF1-B011-10BC902B1D0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590" y="1638735"/>
            <a:ext cx="3857768" cy="385776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38DB37-4C8D-4078-9398-A3EDF631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Rasante Entwicklung der Technologien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err="1"/>
              <a:t>Social</a:t>
            </a:r>
            <a:r>
              <a:rPr lang="de-DE" dirty="0"/>
              <a:t> Media Marketing ab 2004 (Facebook Gründung) </a:t>
            </a:r>
            <a:r>
              <a:rPr lang="de-DE" baseline="30000" dirty="0"/>
              <a:t>[2]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Mobiles Marketing ab 2007 (Smartphone) </a:t>
            </a:r>
            <a:r>
              <a:rPr lang="de-DE" baseline="30000" dirty="0"/>
              <a:t>[3]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Durch ständige Neu- und Weiterentwicklung der technischen Gegebenheiten spricht man auch vom Digitalen Marketing </a:t>
            </a:r>
            <a:r>
              <a:rPr lang="de-DE" baseline="30000" dirty="0"/>
              <a:t>[4]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822BF3C-95B4-4B9B-88C1-28FF195CB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6"/>
    </mc:Choice>
    <mc:Fallback xmlns="">
      <p:transition spd="slow" advTm="49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5F819-5390-4DF5-A026-5CD4483E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Warum ist der Unterschied zwischen Online und Digitalem Marketing so wichtig?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D663BD-DD20-4B36-8163-952754B3B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Online-Marketing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BF191F-E488-4CD4-97E5-16DB54438B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Alle Marketingmaßnahmen, um einen Nutzer zu einen Onlineshop zu lenken und dort eventuell Tätigkeiten vollziehen</a:t>
            </a:r>
          </a:p>
          <a:p>
            <a:r>
              <a:rPr lang="de-DE" dirty="0"/>
              <a:t>Bsp.: Kauf von Produkten, Anmeldung für einen Newsletter/Downloads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1090E3-4780-4D2F-869A-E48A1963E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Digitales </a:t>
            </a:r>
            <a:r>
              <a:rPr lang="de-DE" dirty="0" err="1"/>
              <a:t>marketing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05055B-AD70-4CEE-83A3-19448D9CBC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Durchführung verschiedener Marketingmaßnahmen anhand digitaler Technologien</a:t>
            </a:r>
          </a:p>
          <a:p>
            <a:r>
              <a:rPr lang="de-DE" dirty="0" err="1"/>
              <a:t>Bsp</a:t>
            </a:r>
            <a:r>
              <a:rPr lang="de-DE" dirty="0"/>
              <a:t>.:</a:t>
            </a:r>
            <a:r>
              <a:rPr lang="de-DE" dirty="0" err="1"/>
              <a:t>Social</a:t>
            </a:r>
            <a:r>
              <a:rPr lang="de-DE" dirty="0"/>
              <a:t> Media, QR-Codes, Smartphones, Tablets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991A121-D8E2-4A6C-BAB1-8474779C3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28"/>
    </mc:Choice>
    <mc:Fallback xmlns="">
      <p:transition spd="slow" advTm="56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B2CCAAF-9161-45B6-AD9B-538AF0AD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kann Online-Marketing leisten?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3F0F673-D6D4-455A-9AB8-9C5C4AE06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Vorteile 	</a:t>
            </a:r>
          </a:p>
        </p:txBody>
      </p:sp>
      <p:pic>
        <p:nvPicPr>
          <p:cNvPr id="15" name="Inhaltsplatzhalter 14" descr="Daumen Hoch Handy">
            <a:extLst>
              <a:ext uri="{FF2B5EF4-FFF2-40B4-BE49-F238E27FC236}">
                <a16:creationId xmlns:a16="http://schemas.microsoft.com/office/drawing/2014/main" id="{626C805B-2D7C-40CC-8755-69826BC674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8" y="1359040"/>
            <a:ext cx="2292070" cy="2292070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17B1F1B-6ACC-469B-A475-6E4B3F266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Nachteile</a:t>
            </a:r>
          </a:p>
        </p:txBody>
      </p:sp>
      <p:pic>
        <p:nvPicPr>
          <p:cNvPr id="17" name="Inhaltsplatzhalter 16" descr="Daumen Runter Schwein">
            <a:extLst>
              <a:ext uri="{FF2B5EF4-FFF2-40B4-BE49-F238E27FC236}">
                <a16:creationId xmlns:a16="http://schemas.microsoft.com/office/drawing/2014/main" id="{45B6DCA0-8D11-4F50-A1C1-9E37101704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69" y="1573305"/>
            <a:ext cx="2292070" cy="2292070"/>
          </a:xfr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36DD98D-23D4-4577-9AEF-2A22F95B08E4}"/>
              </a:ext>
            </a:extLst>
          </p:cNvPr>
          <p:cNvSpPr txBox="1"/>
          <p:nvPr/>
        </p:nvSpPr>
        <p:spPr>
          <a:xfrm>
            <a:off x="839788" y="3499036"/>
            <a:ext cx="378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dirty="0"/>
              <a:t>Hohe Erreichbarkeit der Nutzer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dirty="0"/>
              <a:t>Vorbereitung und Veränderung (Optimierung)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dirty="0"/>
              <a:t>Direkte Ansprache der passenden Zielgruppe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dirty="0"/>
              <a:t>Niedrige Kosten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AD518AC-7D00-4144-B143-5C777191F5D2}"/>
              </a:ext>
            </a:extLst>
          </p:cNvPr>
          <p:cNvSpPr txBox="1"/>
          <p:nvPr/>
        </p:nvSpPr>
        <p:spPr>
          <a:xfrm>
            <a:off x="6096000" y="3429000"/>
            <a:ext cx="378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Ausblenden zahlreicher Online Werbemaßnahmen und Add Blocker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Schlechte Erreichbarkeit der älteren Zielgruppe (60+)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Durchgängige Erreichbarkeit der Unternehmen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Fehlendes Fachwissen bei Mitarbeitern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00AC6405-B161-40D4-97DB-F734621A2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20"/>
    </mc:Choice>
    <mc:Fallback xmlns="">
      <p:transition spd="slow" advTm="107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Volltreffer mit einfarbiger Füllung">
            <a:extLst>
              <a:ext uri="{FF2B5EF4-FFF2-40B4-BE49-F238E27FC236}">
                <a16:creationId xmlns:a16="http://schemas.microsoft.com/office/drawing/2014/main" id="{A13B35C3-E9BA-46EB-890F-379D2C3B9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0500" y="2413000"/>
            <a:ext cx="1600200" cy="16002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7056F72-70F9-430F-9CD2-127EF6BA44AC}"/>
              </a:ext>
            </a:extLst>
          </p:cNvPr>
          <p:cNvSpPr txBox="1"/>
          <p:nvPr/>
        </p:nvSpPr>
        <p:spPr>
          <a:xfrm>
            <a:off x="2540000" y="911424"/>
            <a:ext cx="595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Ziele des Online-Marketing</a:t>
            </a:r>
          </a:p>
        </p:txBody>
      </p:sp>
      <p:sp>
        <p:nvSpPr>
          <p:cNvPr id="9" name="Textfeld 8">
            <a:hlinkClick r:id="rId6" action="ppaction://hlinksldjump"/>
            <a:extLst>
              <a:ext uri="{FF2B5EF4-FFF2-40B4-BE49-F238E27FC236}">
                <a16:creationId xmlns:a16="http://schemas.microsoft.com/office/drawing/2014/main" id="{262E94B7-9C7B-4A77-803F-B5E60234C733}"/>
              </a:ext>
            </a:extLst>
          </p:cNvPr>
          <p:cNvSpPr txBox="1"/>
          <p:nvPr/>
        </p:nvSpPr>
        <p:spPr>
          <a:xfrm>
            <a:off x="946150" y="2637364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6"/>
                </a:solidFill>
              </a:rPr>
              <a:t>Leads </a:t>
            </a:r>
          </a:p>
        </p:txBody>
      </p:sp>
      <p:sp>
        <p:nvSpPr>
          <p:cNvPr id="10" name="Textfeld 9">
            <a:hlinkClick r:id="rId7" action="ppaction://hlinksldjump"/>
            <a:extLst>
              <a:ext uri="{FF2B5EF4-FFF2-40B4-BE49-F238E27FC236}">
                <a16:creationId xmlns:a16="http://schemas.microsoft.com/office/drawing/2014/main" id="{1AA7B415-E9AF-4932-A24A-1984B3FCF682}"/>
              </a:ext>
            </a:extLst>
          </p:cNvPr>
          <p:cNvSpPr txBox="1"/>
          <p:nvPr/>
        </p:nvSpPr>
        <p:spPr>
          <a:xfrm>
            <a:off x="2540000" y="4486415"/>
            <a:ext cx="146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3"/>
                </a:solidFill>
              </a:rPr>
              <a:t>Sales</a:t>
            </a:r>
          </a:p>
        </p:txBody>
      </p:sp>
      <p:sp>
        <p:nvSpPr>
          <p:cNvPr id="11" name="Textfeld 10">
            <a:hlinkClick r:id="rId8" action="ppaction://hlinksldjump"/>
            <a:extLst>
              <a:ext uri="{FF2B5EF4-FFF2-40B4-BE49-F238E27FC236}">
                <a16:creationId xmlns:a16="http://schemas.microsoft.com/office/drawing/2014/main" id="{90469A35-567E-4E04-8D06-5ECC90F1ED9D}"/>
              </a:ext>
            </a:extLst>
          </p:cNvPr>
          <p:cNvSpPr txBox="1"/>
          <p:nvPr/>
        </p:nvSpPr>
        <p:spPr>
          <a:xfrm>
            <a:off x="6565900" y="440586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Engagement</a:t>
            </a:r>
          </a:p>
        </p:txBody>
      </p:sp>
      <p:sp>
        <p:nvSpPr>
          <p:cNvPr id="12" name="Textfeld 11">
            <a:hlinkClick r:id="rId9" action="ppaction://hlinksldjump"/>
            <a:extLst>
              <a:ext uri="{FF2B5EF4-FFF2-40B4-BE49-F238E27FC236}">
                <a16:creationId xmlns:a16="http://schemas.microsoft.com/office/drawing/2014/main" id="{C6949FAE-6FAD-432E-A473-D9E4F55FCA9E}"/>
              </a:ext>
            </a:extLst>
          </p:cNvPr>
          <p:cNvSpPr txBox="1"/>
          <p:nvPr/>
        </p:nvSpPr>
        <p:spPr>
          <a:xfrm>
            <a:off x="6743700" y="262890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2"/>
                </a:solidFill>
              </a:rPr>
              <a:t>Branding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D97E762-E2D4-4BA3-A9CA-ED39D19B5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3"/>
    </mc:Choice>
    <mc:Fallback xmlns="">
      <p:transition spd="slow" advTm="9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67"/>
            <a:ext cx="6789873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C8486B-393C-4521-A723-EF9D9CEB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790903"/>
            <a:ext cx="4609291" cy="1368393"/>
          </a:xfrm>
        </p:spPr>
        <p:txBody>
          <a:bodyPr>
            <a:normAutofit/>
          </a:bodyPr>
          <a:lstStyle/>
          <a:p>
            <a:r>
              <a:rPr lang="de-DE" dirty="0"/>
              <a:t>Leads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7B4D2D-E6E6-4479-90A3-DEE42A90A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2159295"/>
            <a:ext cx="4205253" cy="3907801"/>
          </a:xfrm>
        </p:spPr>
        <p:txBody>
          <a:bodyPr>
            <a:normAutofit/>
          </a:bodyPr>
          <a:lstStyle/>
          <a:p>
            <a:r>
              <a:rPr lang="en-US" sz="2600" dirty="0"/>
              <a:t>Neue </a:t>
            </a:r>
            <a:r>
              <a:rPr lang="en-US" sz="2600" dirty="0" err="1"/>
              <a:t>Kontakte</a:t>
            </a:r>
            <a:r>
              <a:rPr lang="en-US" sz="2600" dirty="0"/>
              <a:t>, die </a:t>
            </a:r>
            <a:r>
              <a:rPr lang="en-US" sz="2600" dirty="0" err="1"/>
              <a:t>über</a:t>
            </a:r>
            <a:r>
              <a:rPr lang="en-US" sz="2600" dirty="0"/>
              <a:t> Online-Marketing </a:t>
            </a:r>
            <a:r>
              <a:rPr lang="en-US" sz="2600" dirty="0" err="1"/>
              <a:t>Maßnahmen</a:t>
            </a:r>
            <a:r>
              <a:rPr lang="en-US" sz="2600" dirty="0"/>
              <a:t> </a:t>
            </a:r>
            <a:r>
              <a:rPr lang="en-US" sz="2600" dirty="0" err="1"/>
              <a:t>gewonnen</a:t>
            </a:r>
            <a:r>
              <a:rPr lang="en-US" sz="2600" dirty="0"/>
              <a:t> </a:t>
            </a:r>
            <a:r>
              <a:rPr lang="en-US" sz="2600" dirty="0" err="1"/>
              <a:t>wurden</a:t>
            </a:r>
            <a:r>
              <a:rPr lang="en-US" sz="2600" dirty="0"/>
              <a:t>. </a:t>
            </a:r>
            <a:r>
              <a:rPr lang="en-US" sz="2600" baseline="30000" dirty="0"/>
              <a:t>[5]</a:t>
            </a:r>
            <a:endParaRPr lang="en-US" sz="2600" dirty="0"/>
          </a:p>
          <a:p>
            <a:endParaRPr lang="en-US" dirty="0"/>
          </a:p>
        </p:txBody>
      </p:sp>
      <p:pic>
        <p:nvPicPr>
          <p:cNvPr id="5" name="Inhaltsplatzhalter 4" descr="Gruppe von Frauen mit einfarbiger Füllung">
            <a:extLst>
              <a:ext uri="{FF2B5EF4-FFF2-40B4-BE49-F238E27FC236}">
                <a16:creationId xmlns:a16="http://schemas.microsoft.com/office/drawing/2014/main" id="{0D4AFEA4-28C2-4677-ADA7-33D9898BA8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6949" y="1866204"/>
            <a:ext cx="3125594" cy="31255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B873598-A5D6-4515-841C-9AB01080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6114" y="50902"/>
            <a:ext cx="561595" cy="6748949"/>
            <a:chOff x="10983959" y="11892"/>
            <a:chExt cx="561595" cy="6748949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418AB34E-9EF6-48BC-AF7F-47FE6E60E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694" y="6573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14B51991-F7B9-4523-991E-4B220B358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2066" y="88838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6537FAB0-3322-42E0-9F8C-EDF4A72B6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725" y="11261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5FC1CEA0-9EDA-48BA-91A4-0D7521AC9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775" y="2139232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2">
              <a:extLst>
                <a:ext uri="{FF2B5EF4-FFF2-40B4-BE49-F238E27FC236}">
                  <a16:creationId xmlns:a16="http://schemas.microsoft.com/office/drawing/2014/main" id="{8813D611-8A26-4F07-AC16-3565DAF01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611" y="191677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3">
              <a:extLst>
                <a:ext uri="{FF2B5EF4-FFF2-40B4-BE49-F238E27FC236}">
                  <a16:creationId xmlns:a16="http://schemas.microsoft.com/office/drawing/2014/main" id="{F15EA476-CE5C-4FE1-A880-70AF8FF69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0168" y="160199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4C10B0E4-BA72-48DB-AB88-D89C5D5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184" y="45275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413EC776-1CD7-4C73-88A3-532D29401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153" y="1067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9">
              <a:extLst>
                <a:ext uri="{FF2B5EF4-FFF2-40B4-BE49-F238E27FC236}">
                  <a16:creationId xmlns:a16="http://schemas.microsoft.com/office/drawing/2014/main" id="{32D7ECB3-0A6F-467F-98EC-29C405191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1692" y="1391412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0">
              <a:extLst>
                <a:ext uri="{FF2B5EF4-FFF2-40B4-BE49-F238E27FC236}">
                  <a16:creationId xmlns:a16="http://schemas.microsoft.com/office/drawing/2014/main" id="{F914534C-0AEA-45BD-B45C-40052B470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808" y="2012549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5">
              <a:extLst>
                <a:ext uri="{FF2B5EF4-FFF2-40B4-BE49-F238E27FC236}">
                  <a16:creationId xmlns:a16="http://schemas.microsoft.com/office/drawing/2014/main" id="{E54F067C-DE8C-43CA-80E6-C2945F9B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7215" y="191824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6">
              <a:extLst>
                <a:ext uri="{FF2B5EF4-FFF2-40B4-BE49-F238E27FC236}">
                  <a16:creationId xmlns:a16="http://schemas.microsoft.com/office/drawing/2014/main" id="{CE56D71F-5959-4E1D-A5DF-71B041CED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852" y="52536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7">
              <a:extLst>
                <a:ext uri="{FF2B5EF4-FFF2-40B4-BE49-F238E27FC236}">
                  <a16:creationId xmlns:a16="http://schemas.microsoft.com/office/drawing/2014/main" id="{CE269F01-CB1B-441F-8C30-D7D073ABA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617" y="2205310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8">
              <a:extLst>
                <a:ext uri="{FF2B5EF4-FFF2-40B4-BE49-F238E27FC236}">
                  <a16:creationId xmlns:a16="http://schemas.microsoft.com/office/drawing/2014/main" id="{DFB71656-550E-461A-8361-2FAC7EC46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523" y="11352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9">
              <a:extLst>
                <a:ext uri="{FF2B5EF4-FFF2-40B4-BE49-F238E27FC236}">
                  <a16:creationId xmlns:a16="http://schemas.microsoft.com/office/drawing/2014/main" id="{3BBDD330-A57B-407A-89C0-82297E06C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7720" y="163653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0">
              <a:extLst>
                <a:ext uri="{FF2B5EF4-FFF2-40B4-BE49-F238E27FC236}">
                  <a16:creationId xmlns:a16="http://schemas.microsoft.com/office/drawing/2014/main" id="{E9F987D6-50E9-4E64-A125-1646F81B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576" y="2775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1">
              <a:extLst>
                <a:ext uri="{FF2B5EF4-FFF2-40B4-BE49-F238E27FC236}">
                  <a16:creationId xmlns:a16="http://schemas.microsoft.com/office/drawing/2014/main" id="{B4A1323B-C166-4B69-9CC6-A0B0C5CBF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775" y="13650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2">
              <a:extLst>
                <a:ext uri="{FF2B5EF4-FFF2-40B4-BE49-F238E27FC236}">
                  <a16:creationId xmlns:a16="http://schemas.microsoft.com/office/drawing/2014/main" id="{1B6C585F-7E6C-47A3-89B5-56CE03868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278" y="84637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2">
              <a:extLst>
                <a:ext uri="{FF2B5EF4-FFF2-40B4-BE49-F238E27FC236}">
                  <a16:creationId xmlns:a16="http://schemas.microsoft.com/office/drawing/2014/main" id="{573F869E-B622-4D92-B5E5-8142F9FF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833" y="2886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3">
              <a:extLst>
                <a:ext uri="{FF2B5EF4-FFF2-40B4-BE49-F238E27FC236}">
                  <a16:creationId xmlns:a16="http://schemas.microsoft.com/office/drawing/2014/main" id="{98C76635-BF2D-48A6-B34D-83DFBF0B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191" y="4025480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4">
              <a:extLst>
                <a:ext uri="{FF2B5EF4-FFF2-40B4-BE49-F238E27FC236}">
                  <a16:creationId xmlns:a16="http://schemas.microsoft.com/office/drawing/2014/main" id="{74893116-EFB3-4389-B085-6452DFCB7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142" y="261855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F8455658-81AB-4823-B233-545F58B8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773" y="3762574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D2E2EE99-3B71-4E59-9A75-77D417FE3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55" y="530901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7">
              <a:extLst>
                <a:ext uri="{FF2B5EF4-FFF2-40B4-BE49-F238E27FC236}">
                  <a16:creationId xmlns:a16="http://schemas.microsoft.com/office/drawing/2014/main" id="{070BEDE0-38F8-449B-9D44-3A6587E5D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735" y="4525032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CFF8F15D-92AD-4157-B59B-F41110D32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123" y="3182292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9">
              <a:extLst>
                <a:ext uri="{FF2B5EF4-FFF2-40B4-BE49-F238E27FC236}">
                  <a16:creationId xmlns:a16="http://schemas.microsoft.com/office/drawing/2014/main" id="{DE765BA3-ADB3-49B3-AF99-25527B28F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1380" y="559125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9CB04B54-7CCC-45D3-893B-1A9F69EF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5593" y="6182999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E03C63CC-F114-4071-AE6C-F0630EE06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2923" y="507060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id="{05B0A7A4-1356-4ED0-B70C-D2370EC85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9660" y="4843746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15264C12-89C5-48F8-B21A-77199AEB9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33" y="4344111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4">
              <a:extLst>
                <a:ext uri="{FF2B5EF4-FFF2-40B4-BE49-F238E27FC236}">
                  <a16:creationId xmlns:a16="http://schemas.microsoft.com/office/drawing/2014/main" id="{E5F74988-4414-406E-8835-E19AE56D9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0126" y="596111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5">
              <a:extLst>
                <a:ext uri="{FF2B5EF4-FFF2-40B4-BE49-F238E27FC236}">
                  <a16:creationId xmlns:a16="http://schemas.microsoft.com/office/drawing/2014/main" id="{6F26C0F7-37F7-4F16-8694-83CD2FFCF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494" y="2378791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7">
              <a:extLst>
                <a:ext uri="{FF2B5EF4-FFF2-40B4-BE49-F238E27FC236}">
                  <a16:creationId xmlns:a16="http://schemas.microsoft.com/office/drawing/2014/main" id="{591FD356-51E8-4696-953A-1251B49D0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2740" y="3543074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5">
              <a:extLst>
                <a:ext uri="{FF2B5EF4-FFF2-40B4-BE49-F238E27FC236}">
                  <a16:creationId xmlns:a16="http://schemas.microsoft.com/office/drawing/2014/main" id="{288B4B31-E64F-40BD-8E14-B6329F58C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999" y="6370893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7">
              <a:extLst>
                <a:ext uri="{FF2B5EF4-FFF2-40B4-BE49-F238E27FC236}">
                  <a16:creationId xmlns:a16="http://schemas.microsoft.com/office/drawing/2014/main" id="{7A983C72-4E5D-4E86-97C9-124A66914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934" y="66482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8">
              <a:extLst>
                <a:ext uri="{FF2B5EF4-FFF2-40B4-BE49-F238E27FC236}">
                  <a16:creationId xmlns:a16="http://schemas.microsoft.com/office/drawing/2014/main" id="{0DA42CFB-C72B-466C-A5A1-3A7FE3FAA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7039" y="5640343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1">
              <a:extLst>
                <a:ext uri="{FF2B5EF4-FFF2-40B4-BE49-F238E27FC236}">
                  <a16:creationId xmlns:a16="http://schemas.microsoft.com/office/drawing/2014/main" id="{6E598EB0-3067-4AFE-B583-B4EA34AC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9081" y="26168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2">
              <a:extLst>
                <a:ext uri="{FF2B5EF4-FFF2-40B4-BE49-F238E27FC236}">
                  <a16:creationId xmlns:a16="http://schemas.microsoft.com/office/drawing/2014/main" id="{1A48EF51-845C-4F85-8B2F-2FA315FEE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075" y="235680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3">
              <a:extLst>
                <a:ext uri="{FF2B5EF4-FFF2-40B4-BE49-F238E27FC236}">
                  <a16:creationId xmlns:a16="http://schemas.microsoft.com/office/drawing/2014/main" id="{722AF17F-6410-41DD-8341-074314D94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1435" y="326874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4">
              <a:extLst>
                <a:ext uri="{FF2B5EF4-FFF2-40B4-BE49-F238E27FC236}">
                  <a16:creationId xmlns:a16="http://schemas.microsoft.com/office/drawing/2014/main" id="{6E53328C-80DA-41D5-8887-8EFD0C0D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9683" y="5303749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5">
              <a:extLst>
                <a:ext uri="{FF2B5EF4-FFF2-40B4-BE49-F238E27FC236}">
                  <a16:creationId xmlns:a16="http://schemas.microsoft.com/office/drawing/2014/main" id="{E534126B-9961-4FF4-961E-C69B7B341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642" y="30648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6">
              <a:extLst>
                <a:ext uri="{FF2B5EF4-FFF2-40B4-BE49-F238E27FC236}">
                  <a16:creationId xmlns:a16="http://schemas.microsoft.com/office/drawing/2014/main" id="{24BCF92F-4E0D-4156-B559-71247550D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20" y="35117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7">
              <a:extLst>
                <a:ext uri="{FF2B5EF4-FFF2-40B4-BE49-F238E27FC236}">
                  <a16:creationId xmlns:a16="http://schemas.microsoft.com/office/drawing/2014/main" id="{39FC2855-1DF9-4487-80F3-06FB3A01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2732" y="472057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8">
              <a:extLst>
                <a:ext uri="{FF2B5EF4-FFF2-40B4-BE49-F238E27FC236}">
                  <a16:creationId xmlns:a16="http://schemas.microsoft.com/office/drawing/2014/main" id="{7C993F26-0862-4C03-91DC-3F04D2B5C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5217" y="4202114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9">
              <a:extLst>
                <a:ext uri="{FF2B5EF4-FFF2-40B4-BE49-F238E27FC236}">
                  <a16:creationId xmlns:a16="http://schemas.microsoft.com/office/drawing/2014/main" id="{C6C56E7B-126A-4C3F-A469-3608EA6A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9335" y="450567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0">
              <a:extLst>
                <a:ext uri="{FF2B5EF4-FFF2-40B4-BE49-F238E27FC236}">
                  <a16:creationId xmlns:a16="http://schemas.microsoft.com/office/drawing/2014/main" id="{D2D4871B-5758-4F5B-8895-606EEEA5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7621" y="383055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1">
              <a:extLst>
                <a:ext uri="{FF2B5EF4-FFF2-40B4-BE49-F238E27FC236}">
                  <a16:creationId xmlns:a16="http://schemas.microsoft.com/office/drawing/2014/main" id="{E2D1161B-F9E6-4449-BD23-D3A99A06D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2338" y="5038761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2">
              <a:extLst>
                <a:ext uri="{FF2B5EF4-FFF2-40B4-BE49-F238E27FC236}">
                  <a16:creationId xmlns:a16="http://schemas.microsoft.com/office/drawing/2014/main" id="{7B5343F0-33B4-42B8-B1D3-4E14E8D3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8517" y="559914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3">
              <a:extLst>
                <a:ext uri="{FF2B5EF4-FFF2-40B4-BE49-F238E27FC236}">
                  <a16:creationId xmlns:a16="http://schemas.microsoft.com/office/drawing/2014/main" id="{43138B67-6453-461D-B459-F45C9525C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1425" y="586956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4">
              <a:extLst>
                <a:ext uri="{FF2B5EF4-FFF2-40B4-BE49-F238E27FC236}">
                  <a16:creationId xmlns:a16="http://schemas.microsoft.com/office/drawing/2014/main" id="{F4321640-2DAB-4728-8F77-AA902958B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6885" y="240048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3">
              <a:extLst>
                <a:ext uri="{FF2B5EF4-FFF2-40B4-BE49-F238E27FC236}">
                  <a16:creationId xmlns:a16="http://schemas.microsoft.com/office/drawing/2014/main" id="{F60AAD38-3AB0-4908-9DD5-98A1EDE12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226" y="4788399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4">
              <a:extLst>
                <a:ext uri="{FF2B5EF4-FFF2-40B4-BE49-F238E27FC236}">
                  <a16:creationId xmlns:a16="http://schemas.microsoft.com/office/drawing/2014/main" id="{B51D7B30-65DF-4099-84FC-14FFA50F6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630" y="355471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5">
              <a:extLst>
                <a:ext uri="{FF2B5EF4-FFF2-40B4-BE49-F238E27FC236}">
                  <a16:creationId xmlns:a16="http://schemas.microsoft.com/office/drawing/2014/main" id="{5F90E43F-FC6E-40ED-95AE-DFECA6878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7" y="421756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7">
              <a:extLst>
                <a:ext uri="{FF2B5EF4-FFF2-40B4-BE49-F238E27FC236}">
                  <a16:creationId xmlns:a16="http://schemas.microsoft.com/office/drawing/2014/main" id="{9B0C5E0D-DE21-43BD-8E97-8E685A6F6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3234" y="591324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8">
              <a:extLst>
                <a:ext uri="{FF2B5EF4-FFF2-40B4-BE49-F238E27FC236}">
                  <a16:creationId xmlns:a16="http://schemas.microsoft.com/office/drawing/2014/main" id="{ACF643EB-0A53-42EC-B54E-0EAAEE3EE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9972" y="6421642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9">
              <a:extLst>
                <a:ext uri="{FF2B5EF4-FFF2-40B4-BE49-F238E27FC236}">
                  <a16:creationId xmlns:a16="http://schemas.microsoft.com/office/drawing/2014/main" id="{98B63847-D228-46DB-BAF6-02DF7DCC4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5638" y="619903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E6E6F09A-FC48-4C92-ADC2-E75C7E9F3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333" y="3340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4">
              <a:extLst>
                <a:ext uri="{FF2B5EF4-FFF2-40B4-BE49-F238E27FC236}">
                  <a16:creationId xmlns:a16="http://schemas.microsoft.com/office/drawing/2014/main" id="{C0B5223F-DD61-45F8-A4F2-838669FB0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678" y="285597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6098DC6D-978A-4319-A792-2629B96DF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1382" y="660797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Pfeil: nach links gekrümmt 2">
            <a:hlinkClick r:id="rId6" action="ppaction://hlinksldjump"/>
            <a:extLst>
              <a:ext uri="{FF2B5EF4-FFF2-40B4-BE49-F238E27FC236}">
                <a16:creationId xmlns:a16="http://schemas.microsoft.com/office/drawing/2014/main" id="{0D736389-F654-4A10-9664-656CCBB905D4}"/>
              </a:ext>
            </a:extLst>
          </p:cNvPr>
          <p:cNvSpPr/>
          <p:nvPr/>
        </p:nvSpPr>
        <p:spPr>
          <a:xfrm>
            <a:off x="5683102" y="5550646"/>
            <a:ext cx="568202" cy="8044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4428D66-73DA-4FE6-A11E-4087C87A7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4"/>
    </mc:Choice>
    <mc:Fallback xmlns="">
      <p:transition spd="slow" advTm="24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67"/>
            <a:ext cx="6789873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2DDA54-1B24-41E4-8859-BB77E575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790903"/>
            <a:ext cx="4609291" cy="1368393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Sales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C11400-4370-489E-B7CF-14DB57668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2159295"/>
            <a:ext cx="4205253" cy="3907801"/>
          </a:xfrm>
        </p:spPr>
        <p:txBody>
          <a:bodyPr>
            <a:normAutofit/>
          </a:bodyPr>
          <a:lstStyle/>
          <a:p>
            <a:r>
              <a:rPr lang="en-US" sz="2600" dirty="0"/>
              <a:t>Der </a:t>
            </a:r>
            <a:r>
              <a:rPr lang="en-US" sz="2600" dirty="0" err="1"/>
              <a:t>Abverkauf</a:t>
            </a:r>
            <a:r>
              <a:rPr lang="en-US" sz="2600" dirty="0"/>
              <a:t> von </a:t>
            </a:r>
            <a:r>
              <a:rPr lang="en-US" sz="2600" dirty="0" err="1"/>
              <a:t>Produkten</a:t>
            </a:r>
            <a:r>
              <a:rPr lang="en-US" sz="2600" dirty="0"/>
              <a:t> </a:t>
            </a:r>
            <a:r>
              <a:rPr lang="en-US" sz="2600" dirty="0" err="1"/>
              <a:t>oder</a:t>
            </a:r>
            <a:r>
              <a:rPr lang="en-US" sz="2600" dirty="0"/>
              <a:t> </a:t>
            </a:r>
            <a:r>
              <a:rPr lang="en-US" sz="2600" dirty="0" err="1"/>
              <a:t>Dienstleistungen</a:t>
            </a:r>
            <a:r>
              <a:rPr lang="en-US" sz="2600" dirty="0"/>
              <a:t> </a:t>
            </a:r>
            <a:r>
              <a:rPr lang="en-US" sz="2600" dirty="0" err="1"/>
              <a:t>im</a:t>
            </a:r>
            <a:r>
              <a:rPr lang="en-US" sz="2600" dirty="0"/>
              <a:t> Online Shop. </a:t>
            </a:r>
            <a:r>
              <a:rPr lang="en-US" sz="2600" baseline="30000" dirty="0"/>
              <a:t>[6]</a:t>
            </a:r>
            <a:endParaRPr lang="en-US" sz="2600" dirty="0"/>
          </a:p>
        </p:txBody>
      </p:sp>
      <p:pic>
        <p:nvPicPr>
          <p:cNvPr id="5" name="Inhaltsplatzhalter 4" descr="Geld mit einfarbiger Füllung">
            <a:extLst>
              <a:ext uri="{FF2B5EF4-FFF2-40B4-BE49-F238E27FC236}">
                <a16:creationId xmlns:a16="http://schemas.microsoft.com/office/drawing/2014/main" id="{0485EAEA-29A7-47A5-B8DC-2C3769EEDA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6949" y="1866204"/>
            <a:ext cx="3125594" cy="31255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B873598-A5D6-4515-841C-9AB01080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6114" y="50902"/>
            <a:ext cx="561595" cy="6748949"/>
            <a:chOff x="10983959" y="11892"/>
            <a:chExt cx="561595" cy="6748949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418AB34E-9EF6-48BC-AF7F-47FE6E60E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694" y="6573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14B51991-F7B9-4523-991E-4B220B358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2066" y="88838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6537FAB0-3322-42E0-9F8C-EDF4A72B6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725" y="11261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5FC1CEA0-9EDA-48BA-91A4-0D7521AC9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775" y="2139232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2">
              <a:extLst>
                <a:ext uri="{FF2B5EF4-FFF2-40B4-BE49-F238E27FC236}">
                  <a16:creationId xmlns:a16="http://schemas.microsoft.com/office/drawing/2014/main" id="{8813D611-8A26-4F07-AC16-3565DAF01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611" y="191677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3">
              <a:extLst>
                <a:ext uri="{FF2B5EF4-FFF2-40B4-BE49-F238E27FC236}">
                  <a16:creationId xmlns:a16="http://schemas.microsoft.com/office/drawing/2014/main" id="{F15EA476-CE5C-4FE1-A880-70AF8FF69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0168" y="160199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4C10B0E4-BA72-48DB-AB88-D89C5D5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184" y="45275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413EC776-1CD7-4C73-88A3-532D29401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153" y="1067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9">
              <a:extLst>
                <a:ext uri="{FF2B5EF4-FFF2-40B4-BE49-F238E27FC236}">
                  <a16:creationId xmlns:a16="http://schemas.microsoft.com/office/drawing/2014/main" id="{32D7ECB3-0A6F-467F-98EC-29C405191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1692" y="1391412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0">
              <a:extLst>
                <a:ext uri="{FF2B5EF4-FFF2-40B4-BE49-F238E27FC236}">
                  <a16:creationId xmlns:a16="http://schemas.microsoft.com/office/drawing/2014/main" id="{F914534C-0AEA-45BD-B45C-40052B470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808" y="2012549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5">
              <a:extLst>
                <a:ext uri="{FF2B5EF4-FFF2-40B4-BE49-F238E27FC236}">
                  <a16:creationId xmlns:a16="http://schemas.microsoft.com/office/drawing/2014/main" id="{E54F067C-DE8C-43CA-80E6-C2945F9B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7215" y="191824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6">
              <a:extLst>
                <a:ext uri="{FF2B5EF4-FFF2-40B4-BE49-F238E27FC236}">
                  <a16:creationId xmlns:a16="http://schemas.microsoft.com/office/drawing/2014/main" id="{CE56D71F-5959-4E1D-A5DF-71B041CED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852" y="52536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7">
              <a:extLst>
                <a:ext uri="{FF2B5EF4-FFF2-40B4-BE49-F238E27FC236}">
                  <a16:creationId xmlns:a16="http://schemas.microsoft.com/office/drawing/2014/main" id="{CE269F01-CB1B-441F-8C30-D7D073ABA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617" y="2205310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8">
              <a:extLst>
                <a:ext uri="{FF2B5EF4-FFF2-40B4-BE49-F238E27FC236}">
                  <a16:creationId xmlns:a16="http://schemas.microsoft.com/office/drawing/2014/main" id="{DFB71656-550E-461A-8361-2FAC7EC46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523" y="11352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9">
              <a:extLst>
                <a:ext uri="{FF2B5EF4-FFF2-40B4-BE49-F238E27FC236}">
                  <a16:creationId xmlns:a16="http://schemas.microsoft.com/office/drawing/2014/main" id="{3BBDD330-A57B-407A-89C0-82297E06C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7720" y="163653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0">
              <a:extLst>
                <a:ext uri="{FF2B5EF4-FFF2-40B4-BE49-F238E27FC236}">
                  <a16:creationId xmlns:a16="http://schemas.microsoft.com/office/drawing/2014/main" id="{E9F987D6-50E9-4E64-A125-1646F81B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576" y="2775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1">
              <a:extLst>
                <a:ext uri="{FF2B5EF4-FFF2-40B4-BE49-F238E27FC236}">
                  <a16:creationId xmlns:a16="http://schemas.microsoft.com/office/drawing/2014/main" id="{B4A1323B-C166-4B69-9CC6-A0B0C5CBF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775" y="13650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2">
              <a:extLst>
                <a:ext uri="{FF2B5EF4-FFF2-40B4-BE49-F238E27FC236}">
                  <a16:creationId xmlns:a16="http://schemas.microsoft.com/office/drawing/2014/main" id="{1B6C585F-7E6C-47A3-89B5-56CE03868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278" y="84637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2">
              <a:extLst>
                <a:ext uri="{FF2B5EF4-FFF2-40B4-BE49-F238E27FC236}">
                  <a16:creationId xmlns:a16="http://schemas.microsoft.com/office/drawing/2014/main" id="{573F869E-B622-4D92-B5E5-8142F9FF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833" y="2886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3">
              <a:extLst>
                <a:ext uri="{FF2B5EF4-FFF2-40B4-BE49-F238E27FC236}">
                  <a16:creationId xmlns:a16="http://schemas.microsoft.com/office/drawing/2014/main" id="{98C76635-BF2D-48A6-B34D-83DFBF0B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191" y="4025480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4">
              <a:extLst>
                <a:ext uri="{FF2B5EF4-FFF2-40B4-BE49-F238E27FC236}">
                  <a16:creationId xmlns:a16="http://schemas.microsoft.com/office/drawing/2014/main" id="{74893116-EFB3-4389-B085-6452DFCB7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142" y="261855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F8455658-81AB-4823-B233-545F58B8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773" y="3762574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D2E2EE99-3B71-4E59-9A75-77D417FE3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55" y="530901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7">
              <a:extLst>
                <a:ext uri="{FF2B5EF4-FFF2-40B4-BE49-F238E27FC236}">
                  <a16:creationId xmlns:a16="http://schemas.microsoft.com/office/drawing/2014/main" id="{070BEDE0-38F8-449B-9D44-3A6587E5D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735" y="4525032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CFF8F15D-92AD-4157-B59B-F41110D32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123" y="3182292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9">
              <a:extLst>
                <a:ext uri="{FF2B5EF4-FFF2-40B4-BE49-F238E27FC236}">
                  <a16:creationId xmlns:a16="http://schemas.microsoft.com/office/drawing/2014/main" id="{DE765BA3-ADB3-49B3-AF99-25527B28F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1380" y="559125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9CB04B54-7CCC-45D3-893B-1A9F69EF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5593" y="6182999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E03C63CC-F114-4071-AE6C-F0630EE06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2923" y="507060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id="{05B0A7A4-1356-4ED0-B70C-D2370EC85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9660" y="4843746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15264C12-89C5-48F8-B21A-77199AEB9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33" y="4344111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4">
              <a:extLst>
                <a:ext uri="{FF2B5EF4-FFF2-40B4-BE49-F238E27FC236}">
                  <a16:creationId xmlns:a16="http://schemas.microsoft.com/office/drawing/2014/main" id="{E5F74988-4414-406E-8835-E19AE56D9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0126" y="596111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5">
              <a:extLst>
                <a:ext uri="{FF2B5EF4-FFF2-40B4-BE49-F238E27FC236}">
                  <a16:creationId xmlns:a16="http://schemas.microsoft.com/office/drawing/2014/main" id="{6F26C0F7-37F7-4F16-8694-83CD2FFCF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494" y="2378791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7">
              <a:extLst>
                <a:ext uri="{FF2B5EF4-FFF2-40B4-BE49-F238E27FC236}">
                  <a16:creationId xmlns:a16="http://schemas.microsoft.com/office/drawing/2014/main" id="{591FD356-51E8-4696-953A-1251B49D0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2740" y="3543074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5">
              <a:extLst>
                <a:ext uri="{FF2B5EF4-FFF2-40B4-BE49-F238E27FC236}">
                  <a16:creationId xmlns:a16="http://schemas.microsoft.com/office/drawing/2014/main" id="{288B4B31-E64F-40BD-8E14-B6329F58C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999" y="6370893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7">
              <a:extLst>
                <a:ext uri="{FF2B5EF4-FFF2-40B4-BE49-F238E27FC236}">
                  <a16:creationId xmlns:a16="http://schemas.microsoft.com/office/drawing/2014/main" id="{7A983C72-4E5D-4E86-97C9-124A66914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934" y="66482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8">
              <a:extLst>
                <a:ext uri="{FF2B5EF4-FFF2-40B4-BE49-F238E27FC236}">
                  <a16:creationId xmlns:a16="http://schemas.microsoft.com/office/drawing/2014/main" id="{0DA42CFB-C72B-466C-A5A1-3A7FE3FAA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7039" y="5640343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1">
              <a:extLst>
                <a:ext uri="{FF2B5EF4-FFF2-40B4-BE49-F238E27FC236}">
                  <a16:creationId xmlns:a16="http://schemas.microsoft.com/office/drawing/2014/main" id="{6E598EB0-3067-4AFE-B583-B4EA34AC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9081" y="26168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2">
              <a:extLst>
                <a:ext uri="{FF2B5EF4-FFF2-40B4-BE49-F238E27FC236}">
                  <a16:creationId xmlns:a16="http://schemas.microsoft.com/office/drawing/2014/main" id="{1A48EF51-845C-4F85-8B2F-2FA315FEE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075" y="235680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3">
              <a:extLst>
                <a:ext uri="{FF2B5EF4-FFF2-40B4-BE49-F238E27FC236}">
                  <a16:creationId xmlns:a16="http://schemas.microsoft.com/office/drawing/2014/main" id="{722AF17F-6410-41DD-8341-074314D94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1435" y="326874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4">
              <a:extLst>
                <a:ext uri="{FF2B5EF4-FFF2-40B4-BE49-F238E27FC236}">
                  <a16:creationId xmlns:a16="http://schemas.microsoft.com/office/drawing/2014/main" id="{6E53328C-80DA-41D5-8887-8EFD0C0D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9683" y="5303749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5">
              <a:extLst>
                <a:ext uri="{FF2B5EF4-FFF2-40B4-BE49-F238E27FC236}">
                  <a16:creationId xmlns:a16="http://schemas.microsoft.com/office/drawing/2014/main" id="{E534126B-9961-4FF4-961E-C69B7B341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642" y="30648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6">
              <a:extLst>
                <a:ext uri="{FF2B5EF4-FFF2-40B4-BE49-F238E27FC236}">
                  <a16:creationId xmlns:a16="http://schemas.microsoft.com/office/drawing/2014/main" id="{24BCF92F-4E0D-4156-B559-71247550D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20" y="35117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7">
              <a:extLst>
                <a:ext uri="{FF2B5EF4-FFF2-40B4-BE49-F238E27FC236}">
                  <a16:creationId xmlns:a16="http://schemas.microsoft.com/office/drawing/2014/main" id="{39FC2855-1DF9-4487-80F3-06FB3A01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2732" y="472057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8">
              <a:extLst>
                <a:ext uri="{FF2B5EF4-FFF2-40B4-BE49-F238E27FC236}">
                  <a16:creationId xmlns:a16="http://schemas.microsoft.com/office/drawing/2014/main" id="{7C993F26-0862-4C03-91DC-3F04D2B5C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5217" y="4202114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9">
              <a:extLst>
                <a:ext uri="{FF2B5EF4-FFF2-40B4-BE49-F238E27FC236}">
                  <a16:creationId xmlns:a16="http://schemas.microsoft.com/office/drawing/2014/main" id="{C6C56E7B-126A-4C3F-A469-3608EA6A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9335" y="450567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0">
              <a:extLst>
                <a:ext uri="{FF2B5EF4-FFF2-40B4-BE49-F238E27FC236}">
                  <a16:creationId xmlns:a16="http://schemas.microsoft.com/office/drawing/2014/main" id="{D2D4871B-5758-4F5B-8895-606EEEA5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7621" y="383055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1">
              <a:extLst>
                <a:ext uri="{FF2B5EF4-FFF2-40B4-BE49-F238E27FC236}">
                  <a16:creationId xmlns:a16="http://schemas.microsoft.com/office/drawing/2014/main" id="{E2D1161B-F9E6-4449-BD23-D3A99A06D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2338" y="5038761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2">
              <a:extLst>
                <a:ext uri="{FF2B5EF4-FFF2-40B4-BE49-F238E27FC236}">
                  <a16:creationId xmlns:a16="http://schemas.microsoft.com/office/drawing/2014/main" id="{7B5343F0-33B4-42B8-B1D3-4E14E8D3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8517" y="559914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3">
              <a:extLst>
                <a:ext uri="{FF2B5EF4-FFF2-40B4-BE49-F238E27FC236}">
                  <a16:creationId xmlns:a16="http://schemas.microsoft.com/office/drawing/2014/main" id="{43138B67-6453-461D-B459-F45C9525C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1425" y="586956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4">
              <a:extLst>
                <a:ext uri="{FF2B5EF4-FFF2-40B4-BE49-F238E27FC236}">
                  <a16:creationId xmlns:a16="http://schemas.microsoft.com/office/drawing/2014/main" id="{F4321640-2DAB-4728-8F77-AA902958B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6885" y="240048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3">
              <a:extLst>
                <a:ext uri="{FF2B5EF4-FFF2-40B4-BE49-F238E27FC236}">
                  <a16:creationId xmlns:a16="http://schemas.microsoft.com/office/drawing/2014/main" id="{F60AAD38-3AB0-4908-9DD5-98A1EDE12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226" y="4788399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4">
              <a:extLst>
                <a:ext uri="{FF2B5EF4-FFF2-40B4-BE49-F238E27FC236}">
                  <a16:creationId xmlns:a16="http://schemas.microsoft.com/office/drawing/2014/main" id="{B51D7B30-65DF-4099-84FC-14FFA50F6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630" y="355471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5">
              <a:extLst>
                <a:ext uri="{FF2B5EF4-FFF2-40B4-BE49-F238E27FC236}">
                  <a16:creationId xmlns:a16="http://schemas.microsoft.com/office/drawing/2014/main" id="{5F90E43F-FC6E-40ED-95AE-DFECA6878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7" y="421756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7">
              <a:extLst>
                <a:ext uri="{FF2B5EF4-FFF2-40B4-BE49-F238E27FC236}">
                  <a16:creationId xmlns:a16="http://schemas.microsoft.com/office/drawing/2014/main" id="{9B0C5E0D-DE21-43BD-8E97-8E685A6F6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3234" y="591324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8">
              <a:extLst>
                <a:ext uri="{FF2B5EF4-FFF2-40B4-BE49-F238E27FC236}">
                  <a16:creationId xmlns:a16="http://schemas.microsoft.com/office/drawing/2014/main" id="{ACF643EB-0A53-42EC-B54E-0EAAEE3EE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9972" y="6421642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9">
              <a:extLst>
                <a:ext uri="{FF2B5EF4-FFF2-40B4-BE49-F238E27FC236}">
                  <a16:creationId xmlns:a16="http://schemas.microsoft.com/office/drawing/2014/main" id="{98B63847-D228-46DB-BAF6-02DF7DCC4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5638" y="619903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E6E6F09A-FC48-4C92-ADC2-E75C7E9F3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333" y="3340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4">
              <a:extLst>
                <a:ext uri="{FF2B5EF4-FFF2-40B4-BE49-F238E27FC236}">
                  <a16:creationId xmlns:a16="http://schemas.microsoft.com/office/drawing/2014/main" id="{C0B5223F-DD61-45F8-A4F2-838669FB0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678" y="285597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6098DC6D-978A-4319-A792-2629B96DF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1382" y="660797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Pfeil: nach links gekrümmt 77">
            <a:hlinkClick r:id="rId6" action="ppaction://hlinksldjump"/>
            <a:extLst>
              <a:ext uri="{FF2B5EF4-FFF2-40B4-BE49-F238E27FC236}">
                <a16:creationId xmlns:a16="http://schemas.microsoft.com/office/drawing/2014/main" id="{CC209634-BCB8-4541-A822-FB0E02BEE1E6}"/>
              </a:ext>
            </a:extLst>
          </p:cNvPr>
          <p:cNvSpPr/>
          <p:nvPr/>
        </p:nvSpPr>
        <p:spPr>
          <a:xfrm>
            <a:off x="5683102" y="5550646"/>
            <a:ext cx="568202" cy="8044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CFBF69B-52D0-433B-B4AF-2020A562B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5"/>
    </mc:Choice>
    <mc:Fallback xmlns="">
      <p:transition spd="slow" advTm="1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2E8E7"/>
      </a:lt2>
      <a:accent1>
        <a:srgbClr val="DD7F91"/>
      </a:accent1>
      <a:accent2>
        <a:srgbClr val="D67D63"/>
      </a:accent2>
      <a:accent3>
        <a:srgbClr val="C59D54"/>
      </a:accent3>
      <a:accent4>
        <a:srgbClr val="A2A84E"/>
      </a:accent4>
      <a:accent5>
        <a:srgbClr val="8AAD64"/>
      </a:accent5>
      <a:accent6>
        <a:srgbClr val="5FB755"/>
      </a:accent6>
      <a:hlink>
        <a:srgbClr val="568E84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Breitbild</PresentationFormat>
  <Paragraphs>56</Paragraphs>
  <Slides>13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Modern Love</vt:lpstr>
      <vt:lpstr>Open Sans</vt:lpstr>
      <vt:lpstr>Wingdings</vt:lpstr>
      <vt:lpstr>BohemianVTI</vt:lpstr>
      <vt:lpstr>Was bedeutet Online- Marketing?</vt:lpstr>
      <vt:lpstr>PowerPoint-Präsentation</vt:lpstr>
      <vt:lpstr>PowerPoint-Präsentation</vt:lpstr>
      <vt:lpstr>Entwicklung des Online-Marketing </vt:lpstr>
      <vt:lpstr>Warum ist der Unterschied zwischen Online und Digitalem Marketing so wichtig?</vt:lpstr>
      <vt:lpstr>Was kann Online-Marketing leisten?</vt:lpstr>
      <vt:lpstr>PowerPoint-Präsentation</vt:lpstr>
      <vt:lpstr>Leads </vt:lpstr>
      <vt:lpstr>Sales</vt:lpstr>
      <vt:lpstr>Engagement </vt:lpstr>
      <vt:lpstr>Branding </vt:lpstr>
      <vt:lpstr>Referenzen </vt:lpstr>
      <vt:lpstr>Referenzen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bedeutet Online Marketing?</dc:title>
  <dc:creator>HECK</dc:creator>
  <cp:lastModifiedBy>Janine Heckhoff</cp:lastModifiedBy>
  <cp:revision>27</cp:revision>
  <dcterms:created xsi:type="dcterms:W3CDTF">2021-06-10T07:52:08Z</dcterms:created>
  <dcterms:modified xsi:type="dcterms:W3CDTF">2022-01-13T22:05:53Z</dcterms:modified>
</cp:coreProperties>
</file>