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57" r:id="rId5"/>
    <p:sldId id="268" r:id="rId6"/>
    <p:sldId id="258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6C69F-41B7-4273-8555-586010FF52CE}" v="42" dt="2022-01-13T12:00:01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6" name="Rectangle 11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eere Sprechblasen">
            <a:extLst>
              <a:ext uri="{FF2B5EF4-FFF2-40B4-BE49-F238E27FC236}">
                <a16:creationId xmlns:a16="http://schemas.microsoft.com/office/drawing/2014/main" id="{15F3C9A0-8C47-4013-866E-D67C8746C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6" r="-1" b="10127"/>
          <a:stretch/>
        </p:blipFill>
        <p:spPr>
          <a:xfrm>
            <a:off x="-6870" y="-1119"/>
            <a:ext cx="12198869" cy="6859119"/>
          </a:xfrm>
          <a:prstGeom prst="rect">
            <a:avLst/>
          </a:prstGeom>
        </p:spPr>
      </p:pic>
      <p:sp>
        <p:nvSpPr>
          <p:cNvPr id="217" name="Rectangle 119">
            <a:extLst>
              <a:ext uri="{FF2B5EF4-FFF2-40B4-BE49-F238E27FC236}">
                <a16:creationId xmlns:a16="http://schemas.microsoft.com/office/drawing/2014/main" id="{646C6347-670A-4289-8E1E-A6D48C2F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4844" y="2008604"/>
            <a:ext cx="4533130" cy="236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BB678-CFC8-479C-8AE7-CE685B108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94" y="2741416"/>
            <a:ext cx="3893831" cy="1451482"/>
          </a:xfrm>
        </p:spPr>
        <p:txBody>
          <a:bodyPr anchor="ctr">
            <a:normAutofit/>
          </a:bodyPr>
          <a:lstStyle/>
          <a:p>
            <a:r>
              <a:rPr lang="de-DE" sz="4000"/>
              <a:t>Social Media Marketing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076D68-53A8-4844-9A78-41D91C0C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028" y="2220394"/>
            <a:ext cx="3668762" cy="500359"/>
          </a:xfrm>
        </p:spPr>
        <p:txBody>
          <a:bodyPr anchor="ctr">
            <a:normAutofit/>
          </a:bodyPr>
          <a:lstStyle/>
          <a:p>
            <a:endParaRPr lang="de-DE"/>
          </a:p>
        </p:txBody>
      </p:sp>
      <p:sp>
        <p:nvSpPr>
          <p:cNvPr id="218" name="Freeform 88">
            <a:extLst>
              <a:ext uri="{FF2B5EF4-FFF2-40B4-BE49-F238E27FC236}">
                <a16:creationId xmlns:a16="http://schemas.microsoft.com/office/drawing/2014/main" id="{3F2F58E7-0371-4C0C-912C-50BA51484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020927" y="402711"/>
            <a:ext cx="7345" cy="7727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1"/>
                  <a:pt x="2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88">
            <a:extLst>
              <a:ext uri="{FF2B5EF4-FFF2-40B4-BE49-F238E27FC236}">
                <a16:creationId xmlns:a16="http://schemas.microsoft.com/office/drawing/2014/main" id="{22D05290-3AB2-400B-B0D6-813D45F9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053593" y="5750318"/>
            <a:ext cx="7345" cy="7727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1"/>
                  <a:pt x="2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0" name="Group 125">
            <a:extLst>
              <a:ext uri="{FF2B5EF4-FFF2-40B4-BE49-F238E27FC236}">
                <a16:creationId xmlns:a16="http://schemas.microsoft.com/office/drawing/2014/main" id="{81DD21A3-89E3-40A2-9D07-14598944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91980" y="-37210"/>
            <a:ext cx="1528600" cy="6929142"/>
            <a:chOff x="8291980" y="-37210"/>
            <a:chExt cx="1528600" cy="6929142"/>
          </a:xfrm>
        </p:grpSpPr>
        <p:sp>
          <p:nvSpPr>
            <p:cNvPr id="221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9819" y="544717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70278" y="4563928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222" y="5781319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61855" y="6481863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7887" y="5164941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4024" y="4896371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1853" y="617571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65888" y="670430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70114" y="5839432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409" y="5536363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38826" y="4845963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5713" y="5222654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1189" y="5886073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77133" y="6237935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40039" y="4862651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2290" y="6194317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87702" y="6590592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6442" y="4802769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8576" y="5668940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17289" y="5418599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69314" y="5097501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9453" y="4638632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0947" y="5936916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77388" y="6204012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96697" y="645459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06465" y="4620141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2212" y="4472241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54461" y="1432624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41159" y="322950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41016" y="7138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61472" y="644127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80833" y="1216696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950443" y="899250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9003457" y="358265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46386" y="15543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26436" y="214665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29528" y="497225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44452" y="744773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97635" y="1075735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72731" y="1349082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609140" y="1546137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29384" y="55915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14218" y="35901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33172" y="1519535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26924" y="1293585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07571" y="1004569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297017" y="69781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185760">
              <a:off x="8395893" y="1490622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7">
              <a:extLst>
                <a:ext uri="{FF2B5EF4-FFF2-40B4-BE49-F238E27FC236}">
                  <a16:creationId xmlns:a16="http://schemas.microsoft.com/office/drawing/2014/main" id="{848689DE-6125-48D4-B23B-C11B279BB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8432" y="4387457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9">
              <a:extLst>
                <a:ext uri="{FF2B5EF4-FFF2-40B4-BE49-F238E27FC236}">
                  <a16:creationId xmlns:a16="http://schemas.microsoft.com/office/drawing/2014/main" id="{46199DCA-DE0A-48FF-A52C-2018E822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45861" y="1724276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0">
              <a:extLst>
                <a:ext uri="{FF2B5EF4-FFF2-40B4-BE49-F238E27FC236}">
                  <a16:creationId xmlns:a16="http://schemas.microsoft.com/office/drawing/2014/main" id="{775834B5-5FB0-40F8-9647-235668528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2893" y="6709830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2">
              <a:extLst>
                <a:ext uri="{FF2B5EF4-FFF2-40B4-BE49-F238E27FC236}">
                  <a16:creationId xmlns:a16="http://schemas.microsoft.com/office/drawing/2014/main" id="{ECFB018C-DD47-4696-8B9B-07CDF9588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3634" y="4396166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11EDC0DC-5A85-46AC-8BED-7D38E1706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2935" y="1856844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7004EAD8-5E6C-4CFF-941B-AE605131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3579" y="18607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4">
              <a:extLst>
                <a:ext uri="{FF2B5EF4-FFF2-40B4-BE49-F238E27FC236}">
                  <a16:creationId xmlns:a16="http://schemas.microsoft.com/office/drawing/2014/main" id="{0FF8C73D-D6AF-4B1E-BB26-87F8D1775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7888" y="535183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7">
              <a:extLst>
                <a:ext uri="{FF2B5EF4-FFF2-40B4-BE49-F238E27FC236}">
                  <a16:creationId xmlns:a16="http://schemas.microsoft.com/office/drawing/2014/main" id="{19531B98-B25F-47ED-80F3-159B0FD34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2305" y="4661437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1">
              <a:extLst>
                <a:ext uri="{FF2B5EF4-FFF2-40B4-BE49-F238E27FC236}">
                  <a16:creationId xmlns:a16="http://schemas.microsoft.com/office/drawing/2014/main" id="{3927587C-48BE-4C09-A373-4BFA0950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9192" y="5038128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2">
              <a:extLst>
                <a:ext uri="{FF2B5EF4-FFF2-40B4-BE49-F238E27FC236}">
                  <a16:creationId xmlns:a16="http://schemas.microsoft.com/office/drawing/2014/main" id="{54BF0E22-8EFF-42D3-A6B2-FC2A731A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4668" y="5701547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3">
              <a:extLst>
                <a:ext uri="{FF2B5EF4-FFF2-40B4-BE49-F238E27FC236}">
                  <a16:creationId xmlns:a16="http://schemas.microsoft.com/office/drawing/2014/main" id="{00A35FA3-6CF4-4A02-BEA3-6715AA8D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4435" y="6021690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3">
              <a:extLst>
                <a:ext uri="{FF2B5EF4-FFF2-40B4-BE49-F238E27FC236}">
                  <a16:creationId xmlns:a16="http://schemas.microsoft.com/office/drawing/2014/main" id="{083555EE-EF8E-44C8-9139-F1A30E6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3518" y="4741733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7">
              <a:extLst>
                <a:ext uri="{FF2B5EF4-FFF2-40B4-BE49-F238E27FC236}">
                  <a16:creationId xmlns:a16="http://schemas.microsoft.com/office/drawing/2014/main" id="{5E3313E5-10AE-4E45-9EA0-BA3DF9068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05769" y="6073399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8">
              <a:extLst>
                <a:ext uri="{FF2B5EF4-FFF2-40B4-BE49-F238E27FC236}">
                  <a16:creationId xmlns:a16="http://schemas.microsoft.com/office/drawing/2014/main" id="{64FFF72C-8DCF-4F70-9B1C-4F380379B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6415" y="666270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9">
              <a:extLst>
                <a:ext uri="{FF2B5EF4-FFF2-40B4-BE49-F238E27FC236}">
                  <a16:creationId xmlns:a16="http://schemas.microsoft.com/office/drawing/2014/main" id="{E8089DF1-64F1-4F2A-9C46-ECE2E7E6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9076" y="6439582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29">
              <a:extLst>
                <a:ext uri="{FF2B5EF4-FFF2-40B4-BE49-F238E27FC236}">
                  <a16:creationId xmlns:a16="http://schemas.microsoft.com/office/drawing/2014/main" id="{27AF528E-88C9-4E87-ABB1-825C2A2CA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6554" y="4820640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36">
              <a:extLst>
                <a:ext uri="{FF2B5EF4-FFF2-40B4-BE49-F238E27FC236}">
                  <a16:creationId xmlns:a16="http://schemas.microsoft.com/office/drawing/2014/main" id="{B1F34CF0-8C28-4533-AA14-72AD1900B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2055" y="5668538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37">
              <a:extLst>
                <a:ext uri="{FF2B5EF4-FFF2-40B4-BE49-F238E27FC236}">
                  <a16:creationId xmlns:a16="http://schemas.microsoft.com/office/drawing/2014/main" id="{A929C9D6-678C-4829-89EF-97AFD34BD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875" y="5363445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38">
              <a:extLst>
                <a:ext uri="{FF2B5EF4-FFF2-40B4-BE49-F238E27FC236}">
                  <a16:creationId xmlns:a16="http://schemas.microsoft.com/office/drawing/2014/main" id="{728677D7-63E6-4413-8054-8132F599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52793" y="5097099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39">
              <a:extLst>
                <a:ext uri="{FF2B5EF4-FFF2-40B4-BE49-F238E27FC236}">
                  <a16:creationId xmlns:a16="http://schemas.microsoft.com/office/drawing/2014/main" id="{69FCAD2C-1B01-463B-A1F3-C13B5B7F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4837" y="6762614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42">
              <a:extLst>
                <a:ext uri="{FF2B5EF4-FFF2-40B4-BE49-F238E27FC236}">
                  <a16:creationId xmlns:a16="http://schemas.microsoft.com/office/drawing/2014/main" id="{DA7C3B82-BE34-435B-A8AF-94CFC67F4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92932" y="4638230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43">
              <a:extLst>
                <a:ext uri="{FF2B5EF4-FFF2-40B4-BE49-F238E27FC236}">
                  <a16:creationId xmlns:a16="http://schemas.microsoft.com/office/drawing/2014/main" id="{E78D7EBF-97D3-494A-B8C5-16D0EBAD4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4426" y="5936514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4">
              <a:extLst>
                <a:ext uri="{FF2B5EF4-FFF2-40B4-BE49-F238E27FC236}">
                  <a16:creationId xmlns:a16="http://schemas.microsoft.com/office/drawing/2014/main" id="{404AAB51-E7C1-42C7-B43E-C3AB9D246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0867" y="6203610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45">
              <a:extLst>
                <a:ext uri="{FF2B5EF4-FFF2-40B4-BE49-F238E27FC236}">
                  <a16:creationId xmlns:a16="http://schemas.microsoft.com/office/drawing/2014/main" id="{92DFEC0E-AB50-4730-A8AA-A075E061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0176" y="6454191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5332409A-2BDB-455A-BD8C-2E384732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1531" y="4540603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330BE449-1F6C-4A7D-9C3B-E76B61373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6410" y="1778283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FCEC9272-47CF-4EAE-A08B-2EF63D65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6153" y="1588032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4">
              <a:extLst>
                <a:ext uri="{FF2B5EF4-FFF2-40B4-BE49-F238E27FC236}">
                  <a16:creationId xmlns:a16="http://schemas.microsoft.com/office/drawing/2014/main" id="{3041EDD4-19D0-4220-B3D9-5FCB27CE9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5268" y="18033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>
              <a:extLst>
                <a:ext uri="{FF2B5EF4-FFF2-40B4-BE49-F238E27FC236}">
                  <a16:creationId xmlns:a16="http://schemas.microsoft.com/office/drawing/2014/main" id="{8A14A123-7D0D-4DC8-8B1F-A66AB33FA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094" y="1592912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4">
              <a:extLst>
                <a:ext uri="{FF2B5EF4-FFF2-40B4-BE49-F238E27FC236}">
                  <a16:creationId xmlns:a16="http://schemas.microsoft.com/office/drawing/2014/main" id="{2030087C-1C32-4524-9EC8-A6C959ACE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222" y="-16242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2">
              <a:extLst>
                <a:ext uri="{FF2B5EF4-FFF2-40B4-BE49-F238E27FC236}">
                  <a16:creationId xmlns:a16="http://schemas.microsoft.com/office/drawing/2014/main" id="{99B7905C-12E5-4698-BD4D-1DCCEBAD8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2002" y="353940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3">
              <a:extLst>
                <a:ext uri="{FF2B5EF4-FFF2-40B4-BE49-F238E27FC236}">
                  <a16:creationId xmlns:a16="http://schemas.microsoft.com/office/drawing/2014/main" id="{35C7C831-B97B-4B80-BDBE-2C4875CDD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1769" y="674083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7">
              <a:extLst>
                <a:ext uri="{FF2B5EF4-FFF2-40B4-BE49-F238E27FC236}">
                  <a16:creationId xmlns:a16="http://schemas.microsoft.com/office/drawing/2014/main" id="{C20C0AFA-B347-4C14-AAC2-613B1600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3103" y="725792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8">
              <a:extLst>
                <a:ext uri="{FF2B5EF4-FFF2-40B4-BE49-F238E27FC236}">
                  <a16:creationId xmlns:a16="http://schemas.microsoft.com/office/drawing/2014/main" id="{F5CB8ACF-C187-4C42-9B63-F951655A7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4001" y="13276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9">
              <a:extLst>
                <a:ext uri="{FF2B5EF4-FFF2-40B4-BE49-F238E27FC236}">
                  <a16:creationId xmlns:a16="http://schemas.microsoft.com/office/drawing/2014/main" id="{4976B363-CBE4-4E9E-B5EC-C70CEB96D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6410" y="1091975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6">
              <a:extLst>
                <a:ext uri="{FF2B5EF4-FFF2-40B4-BE49-F238E27FC236}">
                  <a16:creationId xmlns:a16="http://schemas.microsoft.com/office/drawing/2014/main" id="{658B0B95-41C6-485C-9E9A-28792903A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340" y="384541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7">
              <a:extLst>
                <a:ext uri="{FF2B5EF4-FFF2-40B4-BE49-F238E27FC236}">
                  <a16:creationId xmlns:a16="http://schemas.microsoft.com/office/drawing/2014/main" id="{538500B6-933F-44F9-9C7D-8D152455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0160" y="79448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9">
              <a:extLst>
                <a:ext uri="{FF2B5EF4-FFF2-40B4-BE49-F238E27FC236}">
                  <a16:creationId xmlns:a16="http://schemas.microsoft.com/office/drawing/2014/main" id="{6EA55EB3-0E03-48E4-8EDA-7ECEDA63E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0534" y="1526329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581B9ABA-B536-4F1D-A766-D585E0F12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9711" y="65251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44">
              <a:extLst>
                <a:ext uri="{FF2B5EF4-FFF2-40B4-BE49-F238E27FC236}">
                  <a16:creationId xmlns:a16="http://schemas.microsoft.com/office/drawing/2014/main" id="{86601D24-0C68-41F1-97EB-69DAAB25C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36152" y="919613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45">
              <a:extLst>
                <a:ext uri="{FF2B5EF4-FFF2-40B4-BE49-F238E27FC236}">
                  <a16:creationId xmlns:a16="http://schemas.microsoft.com/office/drawing/2014/main" id="{CBC708B2-18FC-4108-8CC5-3DA4634AB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461" y="1170194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CA45B5F-78A3-4613-B0F7-DF053A43E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4"/>
    </mc:Choice>
    <mc:Fallback xmlns="">
      <p:transition spd="slow" advTm="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2ACF6A-CC00-4C6F-B0BA-8D981CDB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Die Bedeutung von </a:t>
            </a:r>
            <a:r>
              <a:rPr lang="de-DE" sz="2800" dirty="0" err="1"/>
              <a:t>Social</a:t>
            </a:r>
            <a:r>
              <a:rPr lang="de-DE" sz="2800" dirty="0"/>
              <a:t> Media Marketing</a:t>
            </a:r>
            <a:br>
              <a:rPr lang="de-DE" sz="2800" dirty="0"/>
            </a:br>
            <a:endParaRPr lang="de-DE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8DB37-4C8D-4078-9398-A3EDF631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Durch </a:t>
            </a:r>
            <a:r>
              <a:rPr lang="de-DE" dirty="0" err="1"/>
              <a:t>Social</a:t>
            </a:r>
            <a:r>
              <a:rPr lang="de-DE" dirty="0"/>
              <a:t> Media wie Instagram, Facebook (</a:t>
            </a:r>
            <a:r>
              <a:rPr lang="de-DE" dirty="0" err="1"/>
              <a:t>Meta</a:t>
            </a:r>
            <a:r>
              <a:rPr lang="de-DE" dirty="0"/>
              <a:t>), Twitter, </a:t>
            </a:r>
            <a:r>
              <a:rPr lang="de-DE" dirty="0" err="1"/>
              <a:t>TikTok</a:t>
            </a:r>
            <a:r>
              <a:rPr lang="de-DE" dirty="0"/>
              <a:t> ist die Kommunikation mit potenziellen Kunden unumgänglich für Unternehmen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Man kann dabei zwischen zwei verschiedenen Strategien unterscheiden </a:t>
            </a:r>
          </a:p>
        </p:txBody>
      </p:sp>
      <p:pic>
        <p:nvPicPr>
          <p:cNvPr id="6" name="Grafik 5" descr="Laptop mit einfarbiger Füllung">
            <a:extLst>
              <a:ext uri="{FF2B5EF4-FFF2-40B4-BE49-F238E27FC236}">
                <a16:creationId xmlns:a16="http://schemas.microsoft.com/office/drawing/2014/main" id="{C97BE646-466D-456C-8C79-3D55AFA0D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355" y="2784595"/>
            <a:ext cx="1913641" cy="1913641"/>
          </a:xfrm>
          <a:prstGeom prst="rect">
            <a:avLst/>
          </a:prstGeom>
        </p:spPr>
      </p:pic>
      <p:pic>
        <p:nvPicPr>
          <p:cNvPr id="9" name="Grafik 8" descr="Smartphone Silhouette">
            <a:extLst>
              <a:ext uri="{FF2B5EF4-FFF2-40B4-BE49-F238E27FC236}">
                <a16:creationId xmlns:a16="http://schemas.microsoft.com/office/drawing/2014/main" id="{D9F630C1-CDE8-4079-8B7A-C6A78167D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4572" y="1359469"/>
            <a:ext cx="1675972" cy="16759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328E3E-1471-48A1-B96D-FD441DA30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0"/>
    </mc:Choice>
    <mc:Fallback xmlns="">
      <p:transition spd="slow" advTm="2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5F819-5390-4DF5-A026-5CD4483E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Social</a:t>
            </a:r>
            <a:r>
              <a:rPr lang="de-DE" dirty="0"/>
              <a:t> Media Strategien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663BD-DD20-4B36-8163-952754B3B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Aktiver Ansatz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BF191F-E488-4CD4-97E5-16DB54438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In Kommunikation mit den potenziellen Kunden treten</a:t>
            </a:r>
          </a:p>
          <a:p>
            <a:pPr fontAlgn="base"/>
            <a:r>
              <a:rPr lang="de-DE" dirty="0"/>
              <a:t>Mit Kunden diskutieren und eigene Werbemittel auf der Plattform „kreieren und platzieren. </a:t>
            </a:r>
            <a:r>
              <a:rPr lang="de-DE" baseline="30000" dirty="0"/>
              <a:t>[1]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1090E3-4780-4D2F-869A-E48A1963E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Passiver Ansatz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05055B-AD70-4CEE-83A3-19448D9CBC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dirty="0"/>
              <a:t>Zuhören und Kundenstimmen sammeln</a:t>
            </a:r>
          </a:p>
          <a:p>
            <a:r>
              <a:rPr lang="de-DE" dirty="0"/>
              <a:t>Informationen über die eigenen Produkte/Dienstleistungen oder Unternehmensaktivitäten sammeln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72A6DB9-830F-4DFC-BD29-FE305EBCD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4"/>
    </mc:Choice>
    <mc:Fallback xmlns="">
      <p:transition spd="slow" advTm="2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9" name="Rectangle 6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250C71-2945-4B85-820A-12063A5D6371}"/>
              </a:ext>
            </a:extLst>
          </p:cNvPr>
          <p:cNvSpPr txBox="1"/>
          <p:nvPr/>
        </p:nvSpPr>
        <p:spPr>
          <a:xfrm>
            <a:off x="2058417" y="155727"/>
            <a:ext cx="823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+mj-lt"/>
              </a:rPr>
              <a:t>Ziele des</a:t>
            </a:r>
          </a:p>
          <a:p>
            <a:r>
              <a:rPr lang="de-DE" sz="5400" dirty="0">
                <a:latin typeface="+mj-lt"/>
              </a:rPr>
              <a:t> </a:t>
            </a:r>
            <a:r>
              <a:rPr lang="de-DE" sz="5400" dirty="0" err="1">
                <a:latin typeface="+mj-lt"/>
              </a:rPr>
              <a:t>Social</a:t>
            </a:r>
            <a:r>
              <a:rPr lang="de-DE" sz="5400" dirty="0">
                <a:latin typeface="+mj-lt"/>
              </a:rPr>
              <a:t> Media Marketing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BAF2AC6-C53B-4077-837D-462E182A7A1F}"/>
              </a:ext>
            </a:extLst>
          </p:cNvPr>
          <p:cNvSpPr/>
          <p:nvPr/>
        </p:nvSpPr>
        <p:spPr>
          <a:xfrm>
            <a:off x="571500" y="2571610"/>
            <a:ext cx="3263900" cy="1972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Image aufbauen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38A24E-B332-48ED-A8A2-01A2E9128B08}"/>
              </a:ext>
            </a:extLst>
          </p:cNvPr>
          <p:cNvSpPr/>
          <p:nvPr/>
        </p:nvSpPr>
        <p:spPr>
          <a:xfrm>
            <a:off x="4916573" y="2571610"/>
            <a:ext cx="2954365" cy="202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Bekanntheit steigern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D84EC2-C9D2-48E0-862C-A2F29D734F59}"/>
              </a:ext>
            </a:extLst>
          </p:cNvPr>
          <p:cNvSpPr/>
          <p:nvPr/>
        </p:nvSpPr>
        <p:spPr>
          <a:xfrm>
            <a:off x="8800640" y="2534243"/>
            <a:ext cx="2954365" cy="2003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Kundensupport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2DB6A33-21D7-471F-AA4B-E57238699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9"/>
    </mc:Choice>
    <mc:Fallback xmlns="">
      <p:transition spd="slow" advTm="2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B7C56-A568-46FB-A512-0EBFE1D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 für den Einsatz</a:t>
            </a:r>
            <a:br>
              <a:rPr lang="de-DE" dirty="0"/>
            </a:br>
            <a:r>
              <a:rPr lang="de-DE" dirty="0"/>
              <a:t> von </a:t>
            </a:r>
            <a:r>
              <a:rPr lang="de-DE" dirty="0" err="1"/>
              <a:t>Social</a:t>
            </a:r>
            <a:r>
              <a:rPr lang="de-DE" dirty="0"/>
              <a:t> Media 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33382-FC60-4222-9CE3-720FC2C6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661FDF7-3F8B-4707-B50C-552C6D31986A}"/>
              </a:ext>
            </a:extLst>
          </p:cNvPr>
          <p:cNvSpPr/>
          <p:nvPr/>
        </p:nvSpPr>
        <p:spPr>
          <a:xfrm>
            <a:off x="1069848" y="2527300"/>
            <a:ext cx="9890043" cy="3175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CF5AAB1-CBE6-45DE-9292-22436497CA34}"/>
              </a:ext>
            </a:extLst>
          </p:cNvPr>
          <p:cNvSpPr/>
          <p:nvPr/>
        </p:nvSpPr>
        <p:spPr>
          <a:xfrm>
            <a:off x="1069848" y="3596640"/>
            <a:ext cx="2029251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A2C37C1-3564-47FB-9129-937CADE4239F}"/>
              </a:ext>
            </a:extLst>
          </p:cNvPr>
          <p:cNvSpPr/>
          <p:nvPr/>
        </p:nvSpPr>
        <p:spPr>
          <a:xfrm>
            <a:off x="3359804" y="3572510"/>
            <a:ext cx="2090928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F41B99B-7AC8-4F05-BDCD-623EAFCBDF42}"/>
              </a:ext>
            </a:extLst>
          </p:cNvPr>
          <p:cNvSpPr/>
          <p:nvPr/>
        </p:nvSpPr>
        <p:spPr>
          <a:xfrm>
            <a:off x="5585431" y="3596640"/>
            <a:ext cx="2090928" cy="131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601E9E4-6C8F-4F64-AB0B-1185D15B85AF}"/>
              </a:ext>
            </a:extLst>
          </p:cNvPr>
          <p:cNvSpPr/>
          <p:nvPr/>
        </p:nvSpPr>
        <p:spPr>
          <a:xfrm>
            <a:off x="7874061" y="3583940"/>
            <a:ext cx="2090928" cy="131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BDFC55-164C-4D29-8088-329B272DB63D}"/>
              </a:ext>
            </a:extLst>
          </p:cNvPr>
          <p:cNvSpPr txBox="1"/>
          <p:nvPr/>
        </p:nvSpPr>
        <p:spPr>
          <a:xfrm>
            <a:off x="1232109" y="3797300"/>
            <a:ext cx="186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Zielgruppe festlegen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07600F-27B5-4957-A0AE-07292A84C9F6}"/>
              </a:ext>
            </a:extLst>
          </p:cNvPr>
          <p:cNvSpPr txBox="1"/>
          <p:nvPr/>
        </p:nvSpPr>
        <p:spPr>
          <a:xfrm>
            <a:off x="3603339" y="3655605"/>
            <a:ext cx="169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1-2 Soziale Netzwerke auswählen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95D216-2B4F-4086-A0B6-5723B19A151F}"/>
              </a:ext>
            </a:extLst>
          </p:cNvPr>
          <p:cNvSpPr txBox="1"/>
          <p:nvPr/>
        </p:nvSpPr>
        <p:spPr>
          <a:xfrm>
            <a:off x="5990267" y="3749867"/>
            <a:ext cx="1540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Upload-Plan erstellen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DB4B14-26E0-48F7-A9B6-EB77C7D2CBF7}"/>
              </a:ext>
            </a:extLst>
          </p:cNvPr>
          <p:cNvSpPr txBox="1"/>
          <p:nvPr/>
        </p:nvSpPr>
        <p:spPr>
          <a:xfrm>
            <a:off x="8286631" y="3766899"/>
            <a:ext cx="163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Werbung schalten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E9AED62-B8BB-4FC9-9877-0072B2A8D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27"/>
    </mc:Choice>
    <mc:Fallback xmlns="">
      <p:transition spd="slow" advTm="55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17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228EB0-D785-4BDA-A2D4-5D416646BFF4}"/>
              </a:ext>
            </a:extLst>
          </p:cNvPr>
          <p:cNvSpPr txBox="1"/>
          <p:nvPr/>
        </p:nvSpPr>
        <p:spPr>
          <a:xfrm>
            <a:off x="203153" y="417897"/>
            <a:ext cx="6045577" cy="116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Kennzahlen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zur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Ermittlung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Erfolges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25" name="Group 241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243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691E7966-EF55-4158-83EB-DCF2AD918274}"/>
              </a:ext>
            </a:extLst>
          </p:cNvPr>
          <p:cNvSpPr txBox="1"/>
          <p:nvPr/>
        </p:nvSpPr>
        <p:spPr>
          <a:xfrm>
            <a:off x="246952" y="2930981"/>
            <a:ext cx="552551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Anzazhl der Follower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ctr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Volltreffer mit einfarbiger Füllung">
            <a:extLst>
              <a:ext uri="{FF2B5EF4-FFF2-40B4-BE49-F238E27FC236}">
                <a16:creationId xmlns:a16="http://schemas.microsoft.com/office/drawing/2014/main" id="{F3253656-6EF9-4ECB-988C-D69D9ECD7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316" y="2171167"/>
            <a:ext cx="2054318" cy="2054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B654D5-1FC1-450D-9EE3-B8D016FED127}"/>
              </a:ext>
            </a:extLst>
          </p:cNvPr>
          <p:cNvSpPr txBox="1"/>
          <p:nvPr/>
        </p:nvSpPr>
        <p:spPr>
          <a:xfrm>
            <a:off x="405210" y="4510544"/>
            <a:ext cx="523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39AC55-0AEF-4D05-B7BA-C25526D89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4"/>
    </mc:Choice>
    <mc:Fallback xmlns="">
      <p:transition spd="slow" advTm="2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8E94F-78FC-48E3-B34C-321E9E81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F4476-C90B-429C-B708-77A9E600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[1 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Kreutzer, R. T.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(2018). Ziele und Konzeption des 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-Media-Marketings. In R. T. Kreutzer, 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-Media-Marketing kompakt (S. 21-30). Springer Gabler, Wiesbaden.</a:t>
            </a:r>
          </a:p>
        </p:txBody>
      </p:sp>
    </p:spTree>
    <p:extLst>
      <p:ext uri="{BB962C8B-B14F-4D97-AF65-F5344CB8AC3E}">
        <p14:creationId xmlns:p14="http://schemas.microsoft.com/office/powerpoint/2010/main" val="180983745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27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Modern Love</vt:lpstr>
      <vt:lpstr>Open Sans</vt:lpstr>
      <vt:lpstr>Wingdings</vt:lpstr>
      <vt:lpstr>BohemianVTI</vt:lpstr>
      <vt:lpstr>Social Media Marketing</vt:lpstr>
      <vt:lpstr>Die Bedeutung von Social Media Marketing </vt:lpstr>
      <vt:lpstr>Social Media Strategien</vt:lpstr>
      <vt:lpstr>PowerPoint-Präsentation</vt:lpstr>
      <vt:lpstr>Ablaufplan für den Einsatz  von Social Media Marketing</vt:lpstr>
      <vt:lpstr>PowerPoint-Präsentation</vt:lpstr>
      <vt:lpstr>Referenzen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bedeutet Online Marketing?</dc:title>
  <dc:creator>HECK</dc:creator>
  <cp:lastModifiedBy>Janine Heckhoff</cp:lastModifiedBy>
  <cp:revision>28</cp:revision>
  <dcterms:created xsi:type="dcterms:W3CDTF">2021-06-10T07:52:08Z</dcterms:created>
  <dcterms:modified xsi:type="dcterms:W3CDTF">2022-01-13T22:41:00Z</dcterms:modified>
</cp:coreProperties>
</file>